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6E7D3-CFA6-4894-A8E4-5C18B6ECB003}" type="datetimeFigureOut">
              <a:rPr lang="pl-PL" smtClean="0"/>
              <a:t>31.07.2024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D6E3EC-C72B-410E-803F-E12B9FF0B3DB}" type="slidenum">
              <a:rPr lang="pl-PL" smtClean="0"/>
              <a:t>‹#›</a:t>
            </a:fld>
            <a:endParaRPr lang="pl-PL"/>
          </a:p>
        </p:txBody>
      </p:sp>
    </p:spTree>
    <p:extLst>
      <p:ext uri="{BB962C8B-B14F-4D97-AF65-F5344CB8AC3E}">
        <p14:creationId xmlns:p14="http://schemas.microsoft.com/office/powerpoint/2010/main" val="167971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0D6E3EC-C72B-410E-803F-E12B9FF0B3DB}" type="slidenum">
              <a:rPr lang="pl-PL" smtClean="0"/>
              <a:t>18</a:t>
            </a:fld>
            <a:endParaRPr lang="pl-PL"/>
          </a:p>
        </p:txBody>
      </p:sp>
    </p:spTree>
    <p:extLst>
      <p:ext uri="{BB962C8B-B14F-4D97-AF65-F5344CB8AC3E}">
        <p14:creationId xmlns:p14="http://schemas.microsoft.com/office/powerpoint/2010/main" val="4064565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Wednesday, July 31, 2024</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6681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Wednesday, July 31,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707065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Wednesday, July 31,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96273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Wednesday, July 31, 2024</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02378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Wednesday, July 31,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1295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Wednesday, July 31,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7441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Wednesday, July 31, 2024</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75720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Wednesday, July 31, 2024</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056690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Wednesday, July 31, 2024</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871610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Wednesday, July 31,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81866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Wednesday, July 31,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85662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Wednesday, July 31, 2024</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9300860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8FC9AC9F-D569-4C26-BCA6-CA893D79A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84692FC-7F0C-4A59-822E-FE27A116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6E631C4-06EA-8C8E-E6B8-6AB34AC4463E}"/>
              </a:ext>
            </a:extLst>
          </p:cNvPr>
          <p:cNvSpPr>
            <a:spLocks noGrp="1"/>
          </p:cNvSpPr>
          <p:nvPr>
            <p:ph type="title"/>
          </p:nvPr>
        </p:nvSpPr>
        <p:spPr>
          <a:xfrm>
            <a:off x="3588181" y="1554630"/>
            <a:ext cx="5015638" cy="1969770"/>
          </a:xfrm>
        </p:spPr>
        <p:txBody>
          <a:bodyPr vert="horz" wrap="square" lIns="0" tIns="0" rIns="0" bIns="0" rtlCol="0" anchor="b" anchorCtr="0">
            <a:normAutofit/>
          </a:bodyPr>
          <a:lstStyle/>
          <a:p>
            <a:pPr algn="ctr">
              <a:lnSpc>
                <a:spcPct val="90000"/>
              </a:lnSpc>
            </a:pPr>
            <a:r>
              <a:rPr lang="en-US" sz="3500" b="1" spc="-100"/>
              <a:t>Moja droga do srebrnego medalu Mistrzostw Świata w Marakeszu </a:t>
            </a:r>
          </a:p>
        </p:txBody>
      </p:sp>
      <p:sp>
        <p:nvSpPr>
          <p:cNvPr id="3" name="pole tekstowe 2">
            <a:extLst>
              <a:ext uri="{FF2B5EF4-FFF2-40B4-BE49-F238E27FC236}">
                <a16:creationId xmlns:a16="http://schemas.microsoft.com/office/drawing/2014/main" id="{AE69AE15-8B9E-F377-06EB-94F243996652}"/>
              </a:ext>
            </a:extLst>
          </p:cNvPr>
          <p:cNvSpPr txBox="1"/>
          <p:nvPr/>
        </p:nvSpPr>
        <p:spPr>
          <a:xfrm>
            <a:off x="3588181" y="3830399"/>
            <a:ext cx="5015638" cy="993670"/>
          </a:xfrm>
          <a:prstGeom prst="rect">
            <a:avLst/>
          </a:prstGeom>
        </p:spPr>
        <p:txBody>
          <a:bodyPr vert="horz" lIns="0" tIns="0" rIns="0" bIns="0" rtlCol="0">
            <a:normAutofit/>
          </a:bodyPr>
          <a:lstStyle/>
          <a:p>
            <a:pPr algn="ctr">
              <a:lnSpc>
                <a:spcPct val="120000"/>
              </a:lnSpc>
              <a:spcBef>
                <a:spcPts val="1000"/>
              </a:spcBef>
              <a:buClr>
                <a:schemeClr val="accent4"/>
              </a:buClr>
            </a:pPr>
            <a:r>
              <a:rPr lang="en-US" sz="2800" b="1" spc="20">
                <a:solidFill>
                  <a:schemeClr val="tx1">
                    <a:alpha val="58000"/>
                  </a:schemeClr>
                </a:solidFill>
              </a:rPr>
              <a:t>Autor: Michał Wróbel</a:t>
            </a:r>
          </a:p>
        </p:txBody>
      </p:sp>
      <p:pic>
        <p:nvPicPr>
          <p:cNvPr id="6" name="Obraz 5" descr="Obraz zawierający osoba, ubrania, Ludzka twarz, uśmiech&#10;&#10;Opis wygenerowany automatycznie">
            <a:extLst>
              <a:ext uri="{FF2B5EF4-FFF2-40B4-BE49-F238E27FC236}">
                <a16:creationId xmlns:a16="http://schemas.microsoft.com/office/drawing/2014/main" id="{BCF11488-1040-006F-20B6-47A1F245ADE2}"/>
              </a:ext>
            </a:extLst>
          </p:cNvPr>
          <p:cNvPicPr>
            <a:picLocks noChangeAspect="1"/>
          </p:cNvPicPr>
          <p:nvPr/>
        </p:nvPicPr>
        <p:blipFill>
          <a:blip r:embed="rId2">
            <a:extLst>
              <a:ext uri="{28A0092B-C50C-407E-A947-70E740481C1C}">
                <a14:useLocalDpi xmlns:a14="http://schemas.microsoft.com/office/drawing/2010/main" val="0"/>
              </a:ext>
            </a:extLst>
          </a:blip>
          <a:srcRect l="15438" r="25438"/>
          <a:stretch/>
        </p:blipFill>
        <p:spPr>
          <a:xfrm>
            <a:off x="1" y="10"/>
            <a:ext cx="3041003" cy="6857990"/>
          </a:xfrm>
          <a:custGeom>
            <a:avLst/>
            <a:gdLst/>
            <a:ahLst/>
            <a:cxnLst/>
            <a:rect l="l" t="t" r="r" b="b"/>
            <a:pathLst>
              <a:path w="3041003" h="6858000">
                <a:moveTo>
                  <a:pt x="0" y="0"/>
                </a:moveTo>
                <a:lnTo>
                  <a:pt x="3004565" y="0"/>
                </a:lnTo>
                <a:lnTo>
                  <a:pt x="3004599" y="3068"/>
                </a:lnTo>
                <a:cubicBezTo>
                  <a:pt x="3015328" y="1163957"/>
                  <a:pt x="2989577" y="3242012"/>
                  <a:pt x="3023912" y="3857732"/>
                </a:cubicBezTo>
                <a:cubicBezTo>
                  <a:pt x="3054432" y="4268212"/>
                  <a:pt x="3039172" y="5465446"/>
                  <a:pt x="3016282" y="6617070"/>
                </a:cubicBezTo>
                <a:lnTo>
                  <a:pt x="3011292" y="6858000"/>
                </a:lnTo>
                <a:lnTo>
                  <a:pt x="0" y="6858000"/>
                </a:lnTo>
                <a:close/>
              </a:path>
            </a:pathLst>
          </a:custGeom>
        </p:spPr>
      </p:pic>
      <p:grpSp>
        <p:nvGrpSpPr>
          <p:cNvPr id="24" name="Group 23">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5037414" y="317452"/>
            <a:ext cx="2117174" cy="588806"/>
            <a:chOff x="4549904" y="5078157"/>
            <a:chExt cx="3023338" cy="840818"/>
          </a:xfrm>
        </p:grpSpPr>
        <p:sp>
          <p:nvSpPr>
            <p:cNvPr id="25"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6"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7"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9" name="Group 28">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5051981" y="5372723"/>
            <a:ext cx="2088038" cy="719230"/>
            <a:chOff x="4532666" y="505937"/>
            <a:chExt cx="2981730" cy="1027064"/>
          </a:xfrm>
        </p:grpSpPr>
        <p:sp>
          <p:nvSpPr>
            <p:cNvPr id="30"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5015BBEE-7B7D-B016-5C03-7F072F511FDB}"/>
              </a:ext>
            </a:extLst>
          </p:cNvPr>
          <p:cNvPicPr>
            <a:picLocks noChangeAspect="1"/>
          </p:cNvPicPr>
          <p:nvPr/>
        </p:nvPicPr>
        <p:blipFill>
          <a:blip r:embed="rId3"/>
          <a:srcRect l="34997" r="39936"/>
          <a:stretch/>
        </p:blipFill>
        <p:spPr>
          <a:xfrm>
            <a:off x="9135803" y="10"/>
            <a:ext cx="3056197" cy="6857990"/>
          </a:xfrm>
          <a:custGeom>
            <a:avLst/>
            <a:gdLst/>
            <a:ahLst/>
            <a:cxnLst/>
            <a:rect l="l" t="t" r="r" b="b"/>
            <a:pathLst>
              <a:path w="3056197" h="6858000">
                <a:moveTo>
                  <a:pt x="36318" y="0"/>
                </a:moveTo>
                <a:lnTo>
                  <a:pt x="3056197" y="0"/>
                </a:lnTo>
                <a:lnTo>
                  <a:pt x="3056197" y="6858000"/>
                </a:lnTo>
                <a:lnTo>
                  <a:pt x="61648" y="6858000"/>
                </a:lnTo>
                <a:lnTo>
                  <a:pt x="60421" y="6666241"/>
                </a:lnTo>
                <a:cubicBezTo>
                  <a:pt x="56129" y="6136276"/>
                  <a:pt x="43731" y="5507253"/>
                  <a:pt x="17026" y="4754706"/>
                </a:cubicBezTo>
                <a:cubicBezTo>
                  <a:pt x="-28754" y="3523266"/>
                  <a:pt x="32286" y="1592490"/>
                  <a:pt x="32286" y="330644"/>
                </a:cubicBezTo>
                <a:close/>
              </a:path>
            </a:pathLst>
          </a:custGeom>
        </p:spPr>
      </p:pic>
    </p:spTree>
    <p:extLst>
      <p:ext uri="{BB962C8B-B14F-4D97-AF65-F5344CB8AC3E}">
        <p14:creationId xmlns:p14="http://schemas.microsoft.com/office/powerpoint/2010/main" val="19928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35C8FCB1-1570-03E4-4CC3-8CD50AABF7E4}"/>
              </a:ext>
            </a:extLst>
          </p:cNvPr>
          <p:cNvSpPr txBox="1"/>
          <p:nvPr/>
        </p:nvSpPr>
        <p:spPr>
          <a:xfrm>
            <a:off x="827313" y="261257"/>
            <a:ext cx="10961915" cy="2246769"/>
          </a:xfrm>
          <a:prstGeom prst="rect">
            <a:avLst/>
          </a:prstGeom>
          <a:noFill/>
        </p:spPr>
        <p:txBody>
          <a:bodyPr wrap="square" rtlCol="0">
            <a:spAutoFit/>
          </a:bodyPr>
          <a:lstStyle/>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rPr>
              <a:t>W 9 meczu z 10 schodzę odpocząć</a:t>
            </a:r>
            <a:r>
              <a:rPr lang="pl-PL" sz="2000" dirty="0">
                <a:solidFill>
                  <a:schemeClr val="bg1"/>
                </a:solidFill>
                <a:latin typeface="Gill Sans MT" panose="020B0502020104020203" pitchFamily="34" charset="-18"/>
              </a:rPr>
              <a:t>, a moi koledzy walczą na jednych z najlepszych brydżystów z Włoch ulegając po ciężkiej walce. Przed ostatnią rundą zajmujemy 41 miejsce i do awansu brakuje nam prawie 5VP a w kolejce do wejścia są też inne zespoły. Wchodzę na ostatni mecz i zdajemy sobie sprawę, że musimy wygrać najlepiej jak najwyżej, bo inaczej odpadniemy z rywalizacji…naszym przeciwnikiem jest reprezentacja kobieca z Tajwanu- po pierwszych rozdaniach czujemy, że nie zdobywamy żadnych punktów  a rozdań do końca zostaje coraz mniej, więc trzeba szukać gdzieś zysków…przychodzi mi do głowy diabelski pomysł, który odmienia ten mecz:</a:t>
            </a:r>
          </a:p>
        </p:txBody>
      </p:sp>
      <p:pic>
        <p:nvPicPr>
          <p:cNvPr id="4" name="Obraz 3">
            <a:extLst>
              <a:ext uri="{FF2B5EF4-FFF2-40B4-BE49-F238E27FC236}">
                <a16:creationId xmlns:a16="http://schemas.microsoft.com/office/drawing/2014/main" id="{556EDFFA-D1DE-8434-D9EE-91C29790B1B2}"/>
              </a:ext>
            </a:extLst>
          </p:cNvPr>
          <p:cNvPicPr>
            <a:picLocks noChangeAspect="1"/>
          </p:cNvPicPr>
          <p:nvPr/>
        </p:nvPicPr>
        <p:blipFill>
          <a:blip r:embed="rId2"/>
          <a:stretch>
            <a:fillRect/>
          </a:stretch>
        </p:blipFill>
        <p:spPr>
          <a:xfrm>
            <a:off x="1132114" y="2838377"/>
            <a:ext cx="2841172" cy="1940452"/>
          </a:xfrm>
          <a:prstGeom prst="rect">
            <a:avLst/>
          </a:prstGeom>
        </p:spPr>
      </p:pic>
      <p:sp>
        <p:nvSpPr>
          <p:cNvPr id="5" name="Strzałka: w prawo 4">
            <a:extLst>
              <a:ext uri="{FF2B5EF4-FFF2-40B4-BE49-F238E27FC236}">
                <a16:creationId xmlns:a16="http://schemas.microsoft.com/office/drawing/2014/main" id="{6033A7FF-9E67-6B0B-374B-CF80023DA29E}"/>
              </a:ext>
            </a:extLst>
          </p:cNvPr>
          <p:cNvSpPr/>
          <p:nvPr/>
        </p:nvSpPr>
        <p:spPr>
          <a:xfrm>
            <a:off x="4118893" y="3808603"/>
            <a:ext cx="899420" cy="2903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96F08A6D-7CED-9BDE-4F44-2B8C3C91A77A}"/>
              </a:ext>
            </a:extLst>
          </p:cNvPr>
          <p:cNvSpPr txBox="1"/>
          <p:nvPr/>
        </p:nvSpPr>
        <p:spPr>
          <a:xfrm>
            <a:off x="5163920" y="3757627"/>
            <a:ext cx="294458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sz="2000" b="1" dirty="0">
                <a:solidFill>
                  <a:schemeClr val="bg1"/>
                </a:solidFill>
                <a:latin typeface="Gill Sans MT" panose="020B0502020104020203" pitchFamily="34" charset="-18"/>
              </a:rPr>
              <a:t>Moja karta na SOUTH</a:t>
            </a:r>
          </a:p>
        </p:txBody>
      </p:sp>
      <p:sp>
        <p:nvSpPr>
          <p:cNvPr id="7" name="pole tekstowe 6">
            <a:extLst>
              <a:ext uri="{FF2B5EF4-FFF2-40B4-BE49-F238E27FC236}">
                <a16:creationId xmlns:a16="http://schemas.microsoft.com/office/drawing/2014/main" id="{7C770761-DE35-F83C-DF0F-6F537D7D053F}"/>
              </a:ext>
            </a:extLst>
          </p:cNvPr>
          <p:cNvSpPr txBox="1"/>
          <p:nvPr/>
        </p:nvSpPr>
        <p:spPr>
          <a:xfrm>
            <a:off x="1469571" y="5682343"/>
            <a:ext cx="7347858"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sz="2000" b="1" dirty="0">
                <a:solidFill>
                  <a:schemeClr val="bg1"/>
                </a:solidFill>
                <a:latin typeface="Gill Sans MT" panose="020B0502020104020203" pitchFamily="34" charset="-18"/>
              </a:rPr>
              <a:t>Partner(NORTH) na pierwszej ręce </a:t>
            </a:r>
            <a:r>
              <a:rPr lang="pl-PL" sz="2000" dirty="0">
                <a:solidFill>
                  <a:schemeClr val="bg1"/>
                </a:solidFill>
                <a:latin typeface="Gill Sans MT" panose="020B0502020104020203" pitchFamily="34" charset="-18"/>
              </a:rPr>
              <a:t>w korzystnych założeniach otwiera 3</a:t>
            </a:r>
            <a:r>
              <a:rPr lang="pl-PL" sz="2000" b="0" i="0" dirty="0">
                <a:solidFill>
                  <a:srgbClr val="222222"/>
                </a:solidFill>
                <a:effectLst/>
                <a:latin typeface="Gill Sans MT" panose="020B0502020104020203" pitchFamily="34" charset="-18"/>
              </a:rPr>
              <a:t>♣, przeciwniczka daje X i teraz czas na decyzję. Jakie macie pomysły?</a:t>
            </a:r>
            <a:endParaRPr lang="pl-PL" sz="2000" dirty="0">
              <a:solidFill>
                <a:schemeClr val="bg1"/>
              </a:solidFill>
              <a:latin typeface="Gill Sans MT" panose="020B0502020104020203" pitchFamily="34" charset="-18"/>
            </a:endParaRPr>
          </a:p>
        </p:txBody>
      </p:sp>
    </p:spTree>
    <p:extLst>
      <p:ext uri="{BB962C8B-B14F-4D97-AF65-F5344CB8AC3E}">
        <p14:creationId xmlns:p14="http://schemas.microsoft.com/office/powerpoint/2010/main" val="423982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A803AF63-946B-6AB7-AA9A-DE0541D4AA5C}"/>
              </a:ext>
            </a:extLst>
          </p:cNvPr>
          <p:cNvPicPr>
            <a:picLocks noChangeAspect="1"/>
          </p:cNvPicPr>
          <p:nvPr/>
        </p:nvPicPr>
        <p:blipFill>
          <a:blip r:embed="rId2"/>
          <a:stretch>
            <a:fillRect/>
          </a:stretch>
        </p:blipFill>
        <p:spPr>
          <a:xfrm>
            <a:off x="1057267" y="2753109"/>
            <a:ext cx="9859751" cy="3997617"/>
          </a:xfrm>
          <a:prstGeom prst="rect">
            <a:avLst/>
          </a:prstGeom>
        </p:spPr>
      </p:pic>
      <p:pic>
        <p:nvPicPr>
          <p:cNvPr id="5" name="Obraz 4">
            <a:extLst>
              <a:ext uri="{FF2B5EF4-FFF2-40B4-BE49-F238E27FC236}">
                <a16:creationId xmlns:a16="http://schemas.microsoft.com/office/drawing/2014/main" id="{9DDA0441-6F30-5254-C8A6-EB776C8AAE55}"/>
              </a:ext>
            </a:extLst>
          </p:cNvPr>
          <p:cNvPicPr>
            <a:picLocks noChangeAspect="1"/>
          </p:cNvPicPr>
          <p:nvPr/>
        </p:nvPicPr>
        <p:blipFill>
          <a:blip r:embed="rId3"/>
          <a:stretch>
            <a:fillRect/>
          </a:stretch>
        </p:blipFill>
        <p:spPr>
          <a:xfrm>
            <a:off x="166555" y="0"/>
            <a:ext cx="5820587" cy="2753109"/>
          </a:xfrm>
          <a:prstGeom prst="rect">
            <a:avLst/>
          </a:prstGeom>
        </p:spPr>
      </p:pic>
      <p:sp>
        <p:nvSpPr>
          <p:cNvPr id="6" name="pole tekstowe 5">
            <a:extLst>
              <a:ext uri="{FF2B5EF4-FFF2-40B4-BE49-F238E27FC236}">
                <a16:creationId xmlns:a16="http://schemas.microsoft.com/office/drawing/2014/main" id="{6D112A95-E73D-33F4-9307-4A2206341423}"/>
              </a:ext>
            </a:extLst>
          </p:cNvPr>
          <p:cNvSpPr txBox="1"/>
          <p:nvPr/>
        </p:nvSpPr>
        <p:spPr>
          <a:xfrm>
            <a:off x="6302829" y="642257"/>
            <a:ext cx="450668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b="1" dirty="0">
                <a:solidFill>
                  <a:schemeClr val="bg1"/>
                </a:solidFill>
                <a:latin typeface="Gill Sans MT" panose="020B0502020104020203" pitchFamily="34" charset="-18"/>
              </a:rPr>
              <a:t>Seria blefów</a:t>
            </a:r>
            <a:r>
              <a:rPr lang="pl-PL" b="1" dirty="0">
                <a:solidFill>
                  <a:schemeClr val="bg1"/>
                </a:solidFill>
                <a:latin typeface="Gill Sans MT" panose="020B0502020104020203" pitchFamily="34" charset="-18"/>
                <a:sym typeface="Wingdings" panose="05000000000000000000" pitchFamily="2" charset="2"/>
              </a:rPr>
              <a:t></a:t>
            </a:r>
            <a:endParaRPr lang="pl-PL" b="1" dirty="0">
              <a:solidFill>
                <a:schemeClr val="bg1"/>
              </a:solidFill>
              <a:latin typeface="Gill Sans MT" panose="020B0502020104020203" pitchFamily="34" charset="-18"/>
            </a:endParaRPr>
          </a:p>
        </p:txBody>
      </p:sp>
      <p:sp>
        <p:nvSpPr>
          <p:cNvPr id="7" name="pole tekstowe 6">
            <a:extLst>
              <a:ext uri="{FF2B5EF4-FFF2-40B4-BE49-F238E27FC236}">
                <a16:creationId xmlns:a16="http://schemas.microsoft.com/office/drawing/2014/main" id="{C6B69EF1-9D73-E9C8-BE7E-AAF5B9634FF1}"/>
              </a:ext>
            </a:extLst>
          </p:cNvPr>
          <p:cNvSpPr txBox="1"/>
          <p:nvPr/>
        </p:nvSpPr>
        <p:spPr>
          <a:xfrm>
            <a:off x="6836228" y="2210581"/>
            <a:ext cx="343988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b="1" dirty="0">
                <a:solidFill>
                  <a:schemeClr val="bg1"/>
                </a:solidFill>
                <a:latin typeface="Gill Sans MT" panose="020B0502020104020203" pitchFamily="34" charset="-18"/>
              </a:rPr>
              <a:t>CAŁE ROZDANIE</a:t>
            </a:r>
          </a:p>
        </p:txBody>
      </p:sp>
    </p:spTree>
    <p:extLst>
      <p:ext uri="{BB962C8B-B14F-4D97-AF65-F5344CB8AC3E}">
        <p14:creationId xmlns:p14="http://schemas.microsoft.com/office/powerpoint/2010/main" val="1923840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AE4F8E63-BCC8-D0A9-9C0D-FDE77AD8A736}"/>
              </a:ext>
            </a:extLst>
          </p:cNvPr>
          <p:cNvPicPr>
            <a:picLocks noChangeAspect="1"/>
          </p:cNvPicPr>
          <p:nvPr/>
        </p:nvPicPr>
        <p:blipFill>
          <a:blip r:embed="rId2"/>
          <a:stretch>
            <a:fillRect/>
          </a:stretch>
        </p:blipFill>
        <p:spPr>
          <a:xfrm>
            <a:off x="1170887" y="2046514"/>
            <a:ext cx="9850225" cy="4615542"/>
          </a:xfrm>
          <a:prstGeom prst="rect">
            <a:avLst/>
          </a:prstGeom>
        </p:spPr>
      </p:pic>
      <p:sp>
        <p:nvSpPr>
          <p:cNvPr id="4" name="pole tekstowe 3">
            <a:extLst>
              <a:ext uri="{FF2B5EF4-FFF2-40B4-BE49-F238E27FC236}">
                <a16:creationId xmlns:a16="http://schemas.microsoft.com/office/drawing/2014/main" id="{E41BE96A-CAC3-1DE8-1912-3D3B6E926933}"/>
              </a:ext>
            </a:extLst>
          </p:cNvPr>
          <p:cNvSpPr txBox="1"/>
          <p:nvPr/>
        </p:nvSpPr>
        <p:spPr>
          <a:xfrm>
            <a:off x="587829" y="195943"/>
            <a:ext cx="11506200"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sz="2000" b="1" dirty="0">
                <a:solidFill>
                  <a:schemeClr val="bg1"/>
                </a:solidFill>
                <a:latin typeface="Gill Sans MT" panose="020B0502020104020203" pitchFamily="34" charset="-18"/>
              </a:rPr>
              <a:t>Po tym rozdaniu </a:t>
            </a:r>
            <a:r>
              <a:rPr lang="pl-PL" sz="2000" dirty="0">
                <a:solidFill>
                  <a:schemeClr val="bg1"/>
                </a:solidFill>
                <a:latin typeface="Gill Sans MT" panose="020B0502020104020203" pitchFamily="34" charset="-18"/>
              </a:rPr>
              <a:t>Pani z Tajwanu była  w szoku co się wydarzyło i nie mogła się pozbierać w następnym rozdaniu…jak ważna jest psychika w brydżu można pokazać na poniższym przykładzie. Duet z Tajwanu jako jeden z nielicznych dochodzi do kontraktu 3BA, a nie 4 kier ( z góry bez 1) i po wiście 8 karo z ręki </a:t>
            </a:r>
            <a:r>
              <a:rPr lang="pl-PL" sz="2000" b="1" dirty="0">
                <a:solidFill>
                  <a:schemeClr val="accent4">
                    <a:lumMod val="75000"/>
                  </a:schemeClr>
                </a:solidFill>
                <a:latin typeface="Gill Sans MT" panose="020B0502020104020203" pitchFamily="34" charset="-18"/>
              </a:rPr>
              <a:t>NORTH </a:t>
            </a:r>
            <a:r>
              <a:rPr lang="pl-PL" sz="2000" dirty="0">
                <a:solidFill>
                  <a:schemeClr val="bg1"/>
                </a:solidFill>
                <a:latin typeface="Gill Sans MT" panose="020B0502020104020203" pitchFamily="34" charset="-18"/>
              </a:rPr>
              <a:t>przegrywa. Jak to możliwe? Pani z Tajwanu zapomniała o tym, że ma 9 lew, bo była jeszcze w poprzednim rozdaniu…i grała 3x w piki, żeby wyrobić pika mając bokiem 5 lew kierowych, 2 karowe i 2 treflowe…</a:t>
            </a:r>
          </a:p>
        </p:txBody>
      </p:sp>
    </p:spTree>
    <p:extLst>
      <p:ext uri="{BB962C8B-B14F-4D97-AF65-F5344CB8AC3E}">
        <p14:creationId xmlns:p14="http://schemas.microsoft.com/office/powerpoint/2010/main" val="2003243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D4EA5B62-BE5A-5141-24AB-5CF7F8F7D5F3}"/>
              </a:ext>
            </a:extLst>
          </p:cNvPr>
          <p:cNvSpPr txBox="1"/>
          <p:nvPr/>
        </p:nvSpPr>
        <p:spPr>
          <a:xfrm>
            <a:off x="1055914" y="2514600"/>
            <a:ext cx="10570028" cy="3785652"/>
          </a:xfrm>
          <a:prstGeom prst="rect">
            <a:avLst/>
          </a:prstGeom>
          <a:noFill/>
        </p:spPr>
        <p:txBody>
          <a:bodyPr wrap="square" rtlCol="0">
            <a:spAutoFit/>
          </a:bodyPr>
          <a:lstStyle/>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rPr>
              <a:t>Po skończonym meczu </a:t>
            </a:r>
            <a:r>
              <a:rPr lang="pl-PL" sz="2000" dirty="0">
                <a:solidFill>
                  <a:schemeClr val="bg1"/>
                </a:solidFill>
                <a:latin typeface="Gill Sans MT" panose="020B0502020104020203" pitchFamily="34" charset="-18"/>
              </a:rPr>
              <a:t>czekamy na ostateczne wyniki i widzimy, że wygraliśmy mecz w stosunku 14,8 VP do 5,2 VP, ale jest ogromny ścisk i jeszcze niektóre stoły wciąż grają…po 5-7 minutach wszystkie stoły kończą i wyświetla się ostateczna tabela- Team Slow Horses zajął…32 miejsce z przewagą 0,3 VP nad 33 miejscem- jesteśmy w kolejnej rundzie ! Trudno opisać naszą radość, bo nie nakładaliśmy na siebie żadnej presji, ale każdy z nas po cichu liczył na mały sukces… Zostajemy wybrani w 1/16 przez </a:t>
            </a:r>
            <a:r>
              <a:rPr lang="pl-PL" sz="2000" b="1" u="sng" dirty="0">
                <a:solidFill>
                  <a:schemeClr val="bg1"/>
                </a:solidFill>
                <a:latin typeface="Gill Sans MT" panose="020B0502020104020203" pitchFamily="34" charset="-18"/>
              </a:rPr>
              <a:t>Team BLACK</a:t>
            </a:r>
            <a:r>
              <a:rPr lang="pl-PL" sz="2000" dirty="0">
                <a:solidFill>
                  <a:schemeClr val="bg1"/>
                </a:solidFill>
                <a:latin typeface="Gill Sans MT" panose="020B0502020104020203" pitchFamily="34" charset="-18"/>
              </a:rPr>
              <a:t>, złożony z samych zawodowych par, którzy celują w medal w tej imprezie i roznieśli naszą drużyną w 1 meczu eliminacyjnym 57:12… są pewni siebie i nie obawiają się naszej drużyny. Mecz składa się z dwóch segmentów po 16 rozdań. Ustalenia naszego zespołu są takie, że ja pauzuje 1 segment, a wchodzę na drugi. Po pierwszym segmencie Team BLACK wygrywa pewnie 43:18, a więc jest co odrabiać, staram się zachować spokój i grać najlepiej jak umiem, to jest najważniejsze w brydżu. Dodatkowe nakładanie na siebie presji i myśl typu: „ muszę odrobić” nigdy nie pomagają…</a:t>
            </a:r>
          </a:p>
        </p:txBody>
      </p:sp>
      <p:sp>
        <p:nvSpPr>
          <p:cNvPr id="5" name="pole tekstowe 4">
            <a:extLst>
              <a:ext uri="{FF2B5EF4-FFF2-40B4-BE49-F238E27FC236}">
                <a16:creationId xmlns:a16="http://schemas.microsoft.com/office/drawing/2014/main" id="{667D5FAF-8ED9-8801-DA7C-50F1A0252710}"/>
              </a:ext>
            </a:extLst>
          </p:cNvPr>
          <p:cNvSpPr txBox="1"/>
          <p:nvPr/>
        </p:nvSpPr>
        <p:spPr>
          <a:xfrm>
            <a:off x="1937657" y="337457"/>
            <a:ext cx="9252857" cy="1077218"/>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3200" b="1" dirty="0">
                <a:solidFill>
                  <a:schemeClr val="bg1"/>
                </a:solidFill>
                <a:latin typeface="Gill Sans MT" panose="020B0502020104020203" pitchFamily="34" charset="-18"/>
              </a:rPr>
              <a:t>FAZA KNOCK OUT- NAJCIEKAWSZE HISTORIE I ROZDANIA</a:t>
            </a:r>
          </a:p>
        </p:txBody>
      </p:sp>
    </p:spTree>
    <p:extLst>
      <p:ext uri="{BB962C8B-B14F-4D97-AF65-F5344CB8AC3E}">
        <p14:creationId xmlns:p14="http://schemas.microsoft.com/office/powerpoint/2010/main" val="1600930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AB95F447-8D6F-B45C-7241-64D2694A83C7}"/>
              </a:ext>
            </a:extLst>
          </p:cNvPr>
          <p:cNvPicPr>
            <a:picLocks noChangeAspect="1"/>
          </p:cNvPicPr>
          <p:nvPr/>
        </p:nvPicPr>
        <p:blipFill>
          <a:blip r:embed="rId2"/>
          <a:stretch>
            <a:fillRect/>
          </a:stretch>
        </p:blipFill>
        <p:spPr>
          <a:xfrm>
            <a:off x="1085140" y="256731"/>
            <a:ext cx="10174120" cy="4206411"/>
          </a:xfrm>
          <a:prstGeom prst="rect">
            <a:avLst/>
          </a:prstGeom>
        </p:spPr>
      </p:pic>
      <p:sp>
        <p:nvSpPr>
          <p:cNvPr id="3" name="pole tekstowe 2">
            <a:extLst>
              <a:ext uri="{FF2B5EF4-FFF2-40B4-BE49-F238E27FC236}">
                <a16:creationId xmlns:a16="http://schemas.microsoft.com/office/drawing/2014/main" id="{0CAC9B06-53E4-61C2-4A08-492E451133D3}"/>
              </a:ext>
            </a:extLst>
          </p:cNvPr>
          <p:cNvSpPr txBox="1"/>
          <p:nvPr/>
        </p:nvSpPr>
        <p:spPr>
          <a:xfrm>
            <a:off x="1197429" y="4648200"/>
            <a:ext cx="10417628" cy="1631216"/>
          </a:xfrm>
          <a:prstGeom prst="rect">
            <a:avLst/>
          </a:prstGeom>
          <a:noFill/>
        </p:spPr>
        <p:txBody>
          <a:bodyPr wrap="square" rtlCol="0">
            <a:spAutoFit/>
          </a:bodyPr>
          <a:lstStyle/>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rPr>
              <a:t>W połowie segmentu</a:t>
            </a:r>
            <a:r>
              <a:rPr lang="pl-PL" sz="2000" dirty="0">
                <a:solidFill>
                  <a:schemeClr val="bg1"/>
                </a:solidFill>
                <a:latin typeface="Gill Sans MT" panose="020B0502020104020203" pitchFamily="34" charset="-18"/>
              </a:rPr>
              <a:t>, który wyglądał na remisowy przychodzi ważne rozdanie, ale ze względu na słabe zgranie nie udaje nam się z partnerem dolicytować do wykładanego szlema ( w BA lub młodszy kolor) i kończymy licytację na szlemiku. W tym momencie zdajemy sobie sprawę, że do końca zostało 6-7 rozdań , a my tracimy około 30 impów do zawodowych graczy… czy ktoś jeszcze wtedy wierzyłby, że to odrobimy? </a:t>
            </a:r>
            <a:r>
              <a:rPr lang="pl-PL" sz="2000" b="1" u="sng" dirty="0">
                <a:solidFill>
                  <a:schemeClr val="bg1"/>
                </a:solidFill>
                <a:latin typeface="Gill Sans MT" panose="020B0502020104020203" pitchFamily="34" charset="-18"/>
              </a:rPr>
              <a:t>A Wy jak licytujecie to rozdanie?</a:t>
            </a:r>
          </a:p>
        </p:txBody>
      </p:sp>
    </p:spTree>
    <p:extLst>
      <p:ext uri="{BB962C8B-B14F-4D97-AF65-F5344CB8AC3E}">
        <p14:creationId xmlns:p14="http://schemas.microsoft.com/office/powerpoint/2010/main" val="2980860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10ECA03D-A74A-E379-74B0-5DAB92968250}"/>
              </a:ext>
            </a:extLst>
          </p:cNvPr>
          <p:cNvSpPr txBox="1"/>
          <p:nvPr/>
        </p:nvSpPr>
        <p:spPr>
          <a:xfrm>
            <a:off x="816429" y="250371"/>
            <a:ext cx="9209314" cy="400110"/>
          </a:xfrm>
          <a:prstGeom prst="rect">
            <a:avLst/>
          </a:prstGeom>
          <a:noFill/>
        </p:spPr>
        <p:txBody>
          <a:bodyPr wrap="square" rtlCol="0">
            <a:spAutoFit/>
          </a:bodyPr>
          <a:lstStyle/>
          <a:p>
            <a:pPr marL="285750" indent="-285750">
              <a:buFont typeface="Wingdings" panose="05000000000000000000" pitchFamily="2" charset="2"/>
              <a:buChar char="q"/>
            </a:pPr>
            <a:r>
              <a:rPr lang="pl-PL" sz="2000" dirty="0">
                <a:solidFill>
                  <a:schemeClr val="bg1"/>
                </a:solidFill>
                <a:latin typeface="Gill Sans MT" panose="020B0502020104020203" pitchFamily="34" charset="-18"/>
              </a:rPr>
              <a:t>Na 4 rozdania przed końcem przychodzi mi na pozycji</a:t>
            </a:r>
            <a:r>
              <a:rPr lang="pl-PL" sz="2000" b="1" i="1" dirty="0">
                <a:solidFill>
                  <a:schemeClr val="bg2">
                    <a:lumMod val="50000"/>
                    <a:lumOff val="50000"/>
                  </a:schemeClr>
                </a:solidFill>
                <a:latin typeface="Gill Sans MT" panose="020B0502020104020203" pitchFamily="34" charset="-18"/>
              </a:rPr>
              <a:t> WEST </a:t>
            </a:r>
            <a:r>
              <a:rPr lang="pl-PL" sz="2000" dirty="0">
                <a:solidFill>
                  <a:schemeClr val="bg1"/>
                </a:solidFill>
                <a:latin typeface="Gill Sans MT" panose="020B0502020104020203" pitchFamily="34" charset="-18"/>
              </a:rPr>
              <a:t>następująca ręka:</a:t>
            </a:r>
          </a:p>
        </p:txBody>
      </p:sp>
      <p:pic>
        <p:nvPicPr>
          <p:cNvPr id="4" name="Obraz 3">
            <a:extLst>
              <a:ext uri="{FF2B5EF4-FFF2-40B4-BE49-F238E27FC236}">
                <a16:creationId xmlns:a16="http://schemas.microsoft.com/office/drawing/2014/main" id="{8312C82A-55C2-8667-A19F-40CADDCFEFCD}"/>
              </a:ext>
            </a:extLst>
          </p:cNvPr>
          <p:cNvPicPr>
            <a:picLocks noChangeAspect="1"/>
          </p:cNvPicPr>
          <p:nvPr/>
        </p:nvPicPr>
        <p:blipFill>
          <a:blip r:embed="rId2"/>
          <a:stretch>
            <a:fillRect/>
          </a:stretch>
        </p:blipFill>
        <p:spPr>
          <a:xfrm>
            <a:off x="914400" y="816429"/>
            <a:ext cx="3407227" cy="2005090"/>
          </a:xfrm>
          <a:prstGeom prst="rect">
            <a:avLst/>
          </a:prstGeom>
        </p:spPr>
      </p:pic>
      <p:sp>
        <p:nvSpPr>
          <p:cNvPr id="5" name="Strzałka: w prawo 4">
            <a:extLst>
              <a:ext uri="{FF2B5EF4-FFF2-40B4-BE49-F238E27FC236}">
                <a16:creationId xmlns:a16="http://schemas.microsoft.com/office/drawing/2014/main" id="{8E45271B-ED95-0D89-4F36-3684E3494C8A}"/>
              </a:ext>
            </a:extLst>
          </p:cNvPr>
          <p:cNvSpPr/>
          <p:nvPr/>
        </p:nvSpPr>
        <p:spPr>
          <a:xfrm>
            <a:off x="4521666" y="1528580"/>
            <a:ext cx="899420" cy="2903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F038D435-C28A-1D5B-3669-A2CF74A53C1D}"/>
              </a:ext>
            </a:extLst>
          </p:cNvPr>
          <p:cNvSpPr txBox="1"/>
          <p:nvPr/>
        </p:nvSpPr>
        <p:spPr>
          <a:xfrm>
            <a:off x="5497287" y="1489111"/>
            <a:ext cx="254725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b="1" dirty="0">
                <a:solidFill>
                  <a:schemeClr val="bg1"/>
                </a:solidFill>
                <a:latin typeface="Gill Sans MT" panose="020B0502020104020203" pitchFamily="34" charset="-18"/>
              </a:rPr>
              <a:t>Moja ręka WEST</a:t>
            </a:r>
          </a:p>
        </p:txBody>
      </p:sp>
      <p:pic>
        <p:nvPicPr>
          <p:cNvPr id="8" name="Obraz 7">
            <a:extLst>
              <a:ext uri="{FF2B5EF4-FFF2-40B4-BE49-F238E27FC236}">
                <a16:creationId xmlns:a16="http://schemas.microsoft.com/office/drawing/2014/main" id="{B28978FF-072F-96C9-571F-C2C10DAE9AFF}"/>
              </a:ext>
            </a:extLst>
          </p:cNvPr>
          <p:cNvPicPr>
            <a:picLocks noChangeAspect="1"/>
          </p:cNvPicPr>
          <p:nvPr/>
        </p:nvPicPr>
        <p:blipFill>
          <a:blip r:embed="rId3"/>
          <a:stretch>
            <a:fillRect/>
          </a:stretch>
        </p:blipFill>
        <p:spPr>
          <a:xfrm>
            <a:off x="816429" y="3429000"/>
            <a:ext cx="5896798" cy="2486372"/>
          </a:xfrm>
          <a:prstGeom prst="rect">
            <a:avLst/>
          </a:prstGeom>
        </p:spPr>
      </p:pic>
      <p:sp>
        <p:nvSpPr>
          <p:cNvPr id="9" name="pole tekstowe 8">
            <a:extLst>
              <a:ext uri="{FF2B5EF4-FFF2-40B4-BE49-F238E27FC236}">
                <a16:creationId xmlns:a16="http://schemas.microsoft.com/office/drawing/2014/main" id="{1609F83E-3B74-0129-CFAD-A2D93A891800}"/>
              </a:ext>
            </a:extLst>
          </p:cNvPr>
          <p:cNvSpPr txBox="1"/>
          <p:nvPr/>
        </p:nvSpPr>
        <p:spPr>
          <a:xfrm>
            <a:off x="914400" y="5841516"/>
            <a:ext cx="9960429"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sz="2000" b="1" dirty="0">
                <a:solidFill>
                  <a:schemeClr val="bg1"/>
                </a:solidFill>
                <a:latin typeface="Gill Sans MT" panose="020B0502020104020203" pitchFamily="34" charset="-18"/>
              </a:rPr>
              <a:t>Licytacja toczy się następująco. Jaki mamy plan na dalszą licytację? Jaką kartę ma Partner na pozycji </a:t>
            </a:r>
            <a:r>
              <a:rPr lang="pl-PL" sz="2000" b="1" dirty="0">
                <a:solidFill>
                  <a:srgbClr val="00B050"/>
                </a:solidFill>
                <a:latin typeface="Gill Sans MT" panose="020B0502020104020203" pitchFamily="34" charset="-18"/>
              </a:rPr>
              <a:t>EAST</a:t>
            </a:r>
            <a:r>
              <a:rPr lang="pl-PL" sz="2000" b="1" dirty="0">
                <a:solidFill>
                  <a:schemeClr val="bg1"/>
                </a:solidFill>
                <a:latin typeface="Gill Sans MT" panose="020B0502020104020203" pitchFamily="34" charset="-18"/>
              </a:rPr>
              <a:t>?</a:t>
            </a:r>
          </a:p>
        </p:txBody>
      </p:sp>
    </p:spTree>
    <p:extLst>
      <p:ext uri="{BB962C8B-B14F-4D97-AF65-F5344CB8AC3E}">
        <p14:creationId xmlns:p14="http://schemas.microsoft.com/office/powerpoint/2010/main" val="186458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AB63EDCA-B2C0-95C3-A698-5D2EC6AB4E05}"/>
              </a:ext>
            </a:extLst>
          </p:cNvPr>
          <p:cNvPicPr>
            <a:picLocks noChangeAspect="1"/>
          </p:cNvPicPr>
          <p:nvPr/>
        </p:nvPicPr>
        <p:blipFill>
          <a:blip r:embed="rId2"/>
          <a:stretch>
            <a:fillRect/>
          </a:stretch>
        </p:blipFill>
        <p:spPr>
          <a:xfrm>
            <a:off x="896005" y="3178629"/>
            <a:ext cx="10116962" cy="3525845"/>
          </a:xfrm>
          <a:prstGeom prst="rect">
            <a:avLst/>
          </a:prstGeom>
        </p:spPr>
      </p:pic>
      <p:pic>
        <p:nvPicPr>
          <p:cNvPr id="5" name="Obraz 4">
            <a:extLst>
              <a:ext uri="{FF2B5EF4-FFF2-40B4-BE49-F238E27FC236}">
                <a16:creationId xmlns:a16="http://schemas.microsoft.com/office/drawing/2014/main" id="{EDECDFB0-1440-ABA6-822D-BCE533497FF4}"/>
              </a:ext>
            </a:extLst>
          </p:cNvPr>
          <p:cNvPicPr>
            <a:picLocks noChangeAspect="1"/>
          </p:cNvPicPr>
          <p:nvPr/>
        </p:nvPicPr>
        <p:blipFill>
          <a:blip r:embed="rId3"/>
          <a:stretch>
            <a:fillRect/>
          </a:stretch>
        </p:blipFill>
        <p:spPr>
          <a:xfrm>
            <a:off x="795602" y="153526"/>
            <a:ext cx="5963482" cy="3004457"/>
          </a:xfrm>
          <a:prstGeom prst="rect">
            <a:avLst/>
          </a:prstGeom>
        </p:spPr>
      </p:pic>
      <p:sp>
        <p:nvSpPr>
          <p:cNvPr id="6" name="Strzałka: w prawo 5">
            <a:extLst>
              <a:ext uri="{FF2B5EF4-FFF2-40B4-BE49-F238E27FC236}">
                <a16:creationId xmlns:a16="http://schemas.microsoft.com/office/drawing/2014/main" id="{366FDEC3-98F6-20C5-FAB5-B91B9610A19B}"/>
              </a:ext>
            </a:extLst>
          </p:cNvPr>
          <p:cNvSpPr/>
          <p:nvPr/>
        </p:nvSpPr>
        <p:spPr>
          <a:xfrm>
            <a:off x="6666152" y="1383788"/>
            <a:ext cx="899420" cy="2903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CE53C6D4-F1FA-A36E-F167-A6FA1AFDBD79}"/>
              </a:ext>
            </a:extLst>
          </p:cNvPr>
          <p:cNvSpPr txBox="1"/>
          <p:nvPr/>
        </p:nvSpPr>
        <p:spPr>
          <a:xfrm>
            <a:off x="7696201" y="858574"/>
            <a:ext cx="4082143"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sz="2000" b="1" dirty="0">
                <a:solidFill>
                  <a:schemeClr val="bg1"/>
                </a:solidFill>
                <a:latin typeface="Gill Sans MT" panose="020B0502020104020203" pitchFamily="34" charset="-18"/>
              </a:rPr>
              <a:t>Mój Partner </a:t>
            </a:r>
            <a:r>
              <a:rPr lang="pl-PL" sz="2000" dirty="0">
                <a:solidFill>
                  <a:schemeClr val="bg1"/>
                </a:solidFill>
                <a:latin typeface="Gill Sans MT" panose="020B0502020104020203" pitchFamily="34" charset="-18"/>
              </a:rPr>
              <a:t>doskonale zdawał sobie sprawę, że musimy ryzykować, żeby coś odrobić… na drugim stole zostało zagrane 4 pik i odrobiliśmy 17 impów</a:t>
            </a:r>
          </a:p>
        </p:txBody>
      </p:sp>
      <p:sp>
        <p:nvSpPr>
          <p:cNvPr id="8" name="pole tekstowe 7">
            <a:extLst>
              <a:ext uri="{FF2B5EF4-FFF2-40B4-BE49-F238E27FC236}">
                <a16:creationId xmlns:a16="http://schemas.microsoft.com/office/drawing/2014/main" id="{D0795B56-06E5-6787-3F45-D15E15A8B953}"/>
              </a:ext>
            </a:extLst>
          </p:cNvPr>
          <p:cNvSpPr txBox="1"/>
          <p:nvPr/>
        </p:nvSpPr>
        <p:spPr>
          <a:xfrm>
            <a:off x="7115862" y="2698745"/>
            <a:ext cx="343988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b="1" dirty="0">
                <a:solidFill>
                  <a:schemeClr val="bg1"/>
                </a:solidFill>
                <a:latin typeface="Gill Sans MT" panose="020B0502020104020203" pitchFamily="34" charset="-18"/>
              </a:rPr>
              <a:t>CAŁE ROZDANIE</a:t>
            </a:r>
          </a:p>
        </p:txBody>
      </p:sp>
    </p:spTree>
    <p:extLst>
      <p:ext uri="{BB962C8B-B14F-4D97-AF65-F5344CB8AC3E}">
        <p14:creationId xmlns:p14="http://schemas.microsoft.com/office/powerpoint/2010/main" val="2241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0347AF98-60D3-C1EF-0052-9C5648290040}"/>
              </a:ext>
            </a:extLst>
          </p:cNvPr>
          <p:cNvSpPr txBox="1"/>
          <p:nvPr/>
        </p:nvSpPr>
        <p:spPr>
          <a:xfrm>
            <a:off x="979714" y="348343"/>
            <a:ext cx="10722429" cy="2862322"/>
          </a:xfrm>
          <a:prstGeom prst="rect">
            <a:avLst/>
          </a:prstGeom>
          <a:noFill/>
        </p:spPr>
        <p:txBody>
          <a:bodyPr wrap="square" rtlCol="0">
            <a:spAutoFit/>
          </a:bodyPr>
          <a:lstStyle/>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rPr>
              <a:t>Po raz kolejny okazało się</a:t>
            </a:r>
            <a:r>
              <a:rPr lang="pl-PL" sz="2000" dirty="0">
                <a:solidFill>
                  <a:schemeClr val="bg1"/>
                </a:solidFill>
                <a:latin typeface="Gill Sans MT" panose="020B0502020104020203" pitchFamily="34" charset="-18"/>
              </a:rPr>
              <a:t>, że psychika w brydżu jest najważniejsza, ponieważ mimo dalszej pewnej przewagi naszych przeciwników w trzech ostatnich rozdaniach zaczęli szaleć i stracili kolejne 20 impów przegrywając mecz z 8 impów. Zwycięstwo stało się faktem ! Jeżeli brydż miałby zakłady bukmacherskie to zapewne stawiając na zwycięstwo naszej drużyny na 4 rozdania przed, ktoś stałby się milionerem </a:t>
            </a:r>
            <a:r>
              <a:rPr lang="pl-PL" sz="2000" dirty="0">
                <a:solidFill>
                  <a:schemeClr val="bg1"/>
                </a:solidFill>
                <a:latin typeface="Gill Sans MT" panose="020B0502020104020203" pitchFamily="34" charset="-18"/>
                <a:sym typeface="Wingdings" panose="05000000000000000000" pitchFamily="2" charset="2"/>
              </a:rPr>
              <a:t> W kolejnej rundzie udaje nam się łatwo ograć team z Indii i w ćwierćfinale spotykamy się na Team ROSENTHAL rozstawiony z numerem 1- znajdują się tam gracze z czołowej 30 rankingu światowego WBF.  My jednak nie mamy nic do stracenia i dalej trzymamy się mocno jak drużyna, w szczególności, kiedy komuś nie poszło jakieś rozdanie tym bardziej go wspieramy, żeby szybko zapomniał i skupił się na tym co przed nami</a:t>
            </a:r>
            <a:endParaRPr lang="pl-PL" sz="2000" dirty="0">
              <a:solidFill>
                <a:schemeClr val="bg1"/>
              </a:solidFill>
              <a:latin typeface="Gill Sans MT" panose="020B0502020104020203" pitchFamily="34" charset="-18"/>
            </a:endParaRPr>
          </a:p>
        </p:txBody>
      </p:sp>
      <p:sp>
        <p:nvSpPr>
          <p:cNvPr id="3" name="pole tekstowe 2">
            <a:extLst>
              <a:ext uri="{FF2B5EF4-FFF2-40B4-BE49-F238E27FC236}">
                <a16:creationId xmlns:a16="http://schemas.microsoft.com/office/drawing/2014/main" id="{241D852A-97EF-5E3B-50E9-36056CB0655B}"/>
              </a:ext>
            </a:extLst>
          </p:cNvPr>
          <p:cNvSpPr txBox="1"/>
          <p:nvPr/>
        </p:nvSpPr>
        <p:spPr>
          <a:xfrm>
            <a:off x="979714" y="3952136"/>
            <a:ext cx="10504715" cy="2246769"/>
          </a:xfrm>
          <a:prstGeom prst="rect">
            <a:avLst/>
          </a:prstGeom>
          <a:noFill/>
        </p:spPr>
        <p:txBody>
          <a:bodyPr wrap="square" rtlCol="0">
            <a:spAutoFit/>
          </a:bodyPr>
          <a:lstStyle/>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rPr>
              <a:t>Mecz od początku jest bardzo twardy i remisowy </a:t>
            </a:r>
            <a:r>
              <a:rPr lang="pl-PL" sz="2000" dirty="0">
                <a:solidFill>
                  <a:schemeClr val="bg1"/>
                </a:solidFill>
                <a:latin typeface="Gill Sans MT" panose="020B0502020104020203" pitchFamily="34" charset="-18"/>
              </a:rPr>
              <a:t>, żadna z drużyn nie odpuszcza i walczymy jak równy z równym. W przed ostatnim segmencie ( graliśmy 4 segmenty po 16 rozdań) przychodzi mi się spotkać na najbardziej utytułowaną parę w zespole ROSENTHAL- Denis Bilde i Agustin Madala. Już na początku próbują nam wygrać 7BA, ale na nasze szczęście Madala nie trafia na jaki rodzaj przymusu zagrać i przegrywa…jednak widać po nich, że mają żelazną psychikę i w kolejnych rozdaniach atakują zaciekle nie przejmując się nieudanymi rozdaniami. My też próbujemy się odgryźć…</a:t>
            </a:r>
            <a:r>
              <a:rPr lang="pl-PL" sz="2000" dirty="0">
                <a:solidFill>
                  <a:schemeClr val="bg1"/>
                </a:solidFill>
                <a:latin typeface="Gill Sans MT" panose="020B0502020104020203" pitchFamily="34" charset="-18"/>
                <a:sym typeface="Wingdings" panose="05000000000000000000" pitchFamily="2" charset="2"/>
              </a:rPr>
              <a:t></a:t>
            </a:r>
            <a:endParaRPr lang="pl-PL" sz="2000" dirty="0">
              <a:solidFill>
                <a:schemeClr val="bg1"/>
              </a:solidFill>
              <a:latin typeface="Gill Sans MT" panose="020B0502020104020203" pitchFamily="34" charset="-18"/>
            </a:endParaRPr>
          </a:p>
        </p:txBody>
      </p:sp>
    </p:spTree>
    <p:extLst>
      <p:ext uri="{BB962C8B-B14F-4D97-AF65-F5344CB8AC3E}">
        <p14:creationId xmlns:p14="http://schemas.microsoft.com/office/powerpoint/2010/main" val="2013045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E769B0AF-8FE5-B0B0-AF2C-457CC996FCB7}"/>
              </a:ext>
            </a:extLst>
          </p:cNvPr>
          <p:cNvSpPr txBox="1"/>
          <p:nvPr/>
        </p:nvSpPr>
        <p:spPr>
          <a:xfrm>
            <a:off x="903514" y="446314"/>
            <a:ext cx="10156372" cy="707886"/>
          </a:xfrm>
          <a:prstGeom prst="rect">
            <a:avLst/>
          </a:prstGeom>
          <a:noFill/>
        </p:spPr>
        <p:txBody>
          <a:bodyPr wrap="square" rtlCol="0">
            <a:spAutoFit/>
          </a:bodyPr>
          <a:lstStyle/>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rPr>
              <a:t>Siedzę sobie „spokojnie” na 4 ręce </a:t>
            </a:r>
            <a:r>
              <a:rPr lang="pl-PL" sz="2000" dirty="0">
                <a:solidFill>
                  <a:schemeClr val="bg1"/>
                </a:solidFill>
                <a:latin typeface="Gill Sans MT" panose="020B0502020104020203" pitchFamily="34" charset="-18"/>
              </a:rPr>
              <a:t>i zaczynam liczyć punkty w karcie, ale zanim zdążyłem przyszła do mnie licytacja, której nigdy nie widziałem na własne oczy…</a:t>
            </a:r>
          </a:p>
        </p:txBody>
      </p:sp>
      <p:pic>
        <p:nvPicPr>
          <p:cNvPr id="4" name="Obraz 3">
            <a:extLst>
              <a:ext uri="{FF2B5EF4-FFF2-40B4-BE49-F238E27FC236}">
                <a16:creationId xmlns:a16="http://schemas.microsoft.com/office/drawing/2014/main" id="{4C2D289D-B934-1127-B5AE-A592CF374C43}"/>
              </a:ext>
            </a:extLst>
          </p:cNvPr>
          <p:cNvPicPr>
            <a:picLocks noChangeAspect="1"/>
          </p:cNvPicPr>
          <p:nvPr/>
        </p:nvPicPr>
        <p:blipFill>
          <a:blip r:embed="rId3"/>
          <a:stretch>
            <a:fillRect/>
          </a:stretch>
        </p:blipFill>
        <p:spPr>
          <a:xfrm>
            <a:off x="903514" y="1306286"/>
            <a:ext cx="3080658" cy="1905759"/>
          </a:xfrm>
          <a:prstGeom prst="rect">
            <a:avLst/>
          </a:prstGeom>
        </p:spPr>
      </p:pic>
      <p:sp>
        <p:nvSpPr>
          <p:cNvPr id="5" name="Strzałka: w prawo 4">
            <a:extLst>
              <a:ext uri="{FF2B5EF4-FFF2-40B4-BE49-F238E27FC236}">
                <a16:creationId xmlns:a16="http://schemas.microsoft.com/office/drawing/2014/main" id="{046E2BDE-256C-852E-9A5C-DA4F0CD44B68}"/>
              </a:ext>
            </a:extLst>
          </p:cNvPr>
          <p:cNvSpPr/>
          <p:nvPr/>
        </p:nvSpPr>
        <p:spPr>
          <a:xfrm>
            <a:off x="4075352" y="2113968"/>
            <a:ext cx="899420" cy="2903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203B4FA6-73A3-DCD3-9281-68D5F9D09414}"/>
              </a:ext>
            </a:extLst>
          </p:cNvPr>
          <p:cNvSpPr txBox="1"/>
          <p:nvPr/>
        </p:nvSpPr>
        <p:spPr>
          <a:xfrm>
            <a:off x="5065952" y="2074499"/>
            <a:ext cx="254725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b="1" dirty="0">
                <a:solidFill>
                  <a:schemeClr val="bg1"/>
                </a:solidFill>
                <a:latin typeface="Gill Sans MT" panose="020B0502020104020203" pitchFamily="34" charset="-18"/>
              </a:rPr>
              <a:t>Moja ręka WEST</a:t>
            </a:r>
          </a:p>
        </p:txBody>
      </p:sp>
      <p:pic>
        <p:nvPicPr>
          <p:cNvPr id="8" name="Obraz 7">
            <a:extLst>
              <a:ext uri="{FF2B5EF4-FFF2-40B4-BE49-F238E27FC236}">
                <a16:creationId xmlns:a16="http://schemas.microsoft.com/office/drawing/2014/main" id="{61B432A5-26BA-B0C4-B4DD-C4A222C16BD0}"/>
              </a:ext>
            </a:extLst>
          </p:cNvPr>
          <p:cNvPicPr>
            <a:picLocks noChangeAspect="1"/>
          </p:cNvPicPr>
          <p:nvPr/>
        </p:nvPicPr>
        <p:blipFill>
          <a:blip r:embed="rId4"/>
          <a:stretch>
            <a:fillRect/>
          </a:stretch>
        </p:blipFill>
        <p:spPr>
          <a:xfrm>
            <a:off x="447089" y="3487016"/>
            <a:ext cx="5830114" cy="1943371"/>
          </a:xfrm>
          <a:prstGeom prst="rect">
            <a:avLst/>
          </a:prstGeom>
        </p:spPr>
      </p:pic>
      <p:sp>
        <p:nvSpPr>
          <p:cNvPr id="9" name="Strzałka: w prawo 8">
            <a:extLst>
              <a:ext uri="{FF2B5EF4-FFF2-40B4-BE49-F238E27FC236}">
                <a16:creationId xmlns:a16="http://schemas.microsoft.com/office/drawing/2014/main" id="{B1B4A841-583E-BE83-BDB1-A461A9B8531C}"/>
              </a:ext>
            </a:extLst>
          </p:cNvPr>
          <p:cNvSpPr/>
          <p:nvPr/>
        </p:nvSpPr>
        <p:spPr>
          <a:xfrm>
            <a:off x="6550885" y="4308441"/>
            <a:ext cx="899420" cy="2903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C0255921-3F49-B27F-5EA2-24FE5DC4C703}"/>
              </a:ext>
            </a:extLst>
          </p:cNvPr>
          <p:cNvSpPr txBox="1"/>
          <p:nvPr/>
        </p:nvSpPr>
        <p:spPr>
          <a:xfrm>
            <a:off x="7518633" y="3998670"/>
            <a:ext cx="4578791"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sz="2000" b="1" dirty="0">
                <a:solidFill>
                  <a:schemeClr val="bg1"/>
                </a:solidFill>
                <a:latin typeface="Gill Sans MT" panose="020B0502020104020203" pitchFamily="34" charset="-18"/>
              </a:rPr>
              <a:t>2pik to naturalny blok </a:t>
            </a:r>
            <a:r>
              <a:rPr lang="pl-PL" sz="2000" dirty="0">
                <a:solidFill>
                  <a:schemeClr val="bg1"/>
                </a:solidFill>
                <a:latin typeface="Gill Sans MT" panose="020B0502020104020203" pitchFamily="34" charset="-18"/>
              </a:rPr>
              <a:t>5+pików w sile od 0 do 7 punktów, a 4 pik Partnera nie było uzgodnione ( w systemie mamy 4 trefl i 4 karo jako Leaping Michaelsy).</a:t>
            </a:r>
          </a:p>
        </p:txBody>
      </p:sp>
      <p:sp>
        <p:nvSpPr>
          <p:cNvPr id="11" name="pole tekstowe 10">
            <a:extLst>
              <a:ext uri="{FF2B5EF4-FFF2-40B4-BE49-F238E27FC236}">
                <a16:creationId xmlns:a16="http://schemas.microsoft.com/office/drawing/2014/main" id="{3D660219-CEC8-28D2-2E96-72A3432DE880}"/>
              </a:ext>
            </a:extLst>
          </p:cNvPr>
          <p:cNvSpPr txBox="1"/>
          <p:nvPr/>
        </p:nvSpPr>
        <p:spPr>
          <a:xfrm>
            <a:off x="1035921" y="6180853"/>
            <a:ext cx="524128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sz="2400" dirty="0">
                <a:solidFill>
                  <a:schemeClr val="bg1"/>
                </a:solidFill>
                <a:latin typeface="Gill Sans MT" panose="020B0502020104020203" pitchFamily="34" charset="-18"/>
              </a:rPr>
              <a:t>Jakie pomysły z moją ręką </a:t>
            </a:r>
            <a:r>
              <a:rPr lang="pl-PL" sz="2400" b="1" dirty="0">
                <a:solidFill>
                  <a:schemeClr val="accent4">
                    <a:lumMod val="75000"/>
                  </a:schemeClr>
                </a:solidFill>
                <a:latin typeface="Gill Sans MT" panose="020B0502020104020203" pitchFamily="34" charset="-18"/>
              </a:rPr>
              <a:t>WEST</a:t>
            </a:r>
            <a:r>
              <a:rPr lang="pl-PL" sz="2400" dirty="0">
                <a:solidFill>
                  <a:schemeClr val="bg1"/>
                </a:solidFill>
                <a:latin typeface="Gill Sans MT" panose="020B0502020104020203" pitchFamily="34" charset="-18"/>
              </a:rPr>
              <a:t>?</a:t>
            </a:r>
            <a:r>
              <a:rPr lang="pl-PL" sz="2400" dirty="0">
                <a:solidFill>
                  <a:schemeClr val="bg1"/>
                </a:solidFill>
                <a:latin typeface="Gill Sans MT" panose="020B0502020104020203" pitchFamily="34" charset="-18"/>
                <a:sym typeface="Wingdings" panose="05000000000000000000" pitchFamily="2" charset="2"/>
              </a:rPr>
              <a:t></a:t>
            </a:r>
            <a:endParaRPr lang="pl-PL" sz="2400" dirty="0">
              <a:solidFill>
                <a:schemeClr val="bg1"/>
              </a:solidFill>
              <a:latin typeface="Gill Sans MT" panose="020B0502020104020203" pitchFamily="34" charset="-18"/>
            </a:endParaRPr>
          </a:p>
        </p:txBody>
      </p:sp>
      <p:sp>
        <p:nvSpPr>
          <p:cNvPr id="12" name="Strzałka: w prawo 11">
            <a:extLst>
              <a:ext uri="{FF2B5EF4-FFF2-40B4-BE49-F238E27FC236}">
                <a16:creationId xmlns:a16="http://schemas.microsoft.com/office/drawing/2014/main" id="{A882D4C1-010E-F572-36C2-9F5E7BF3A23C}"/>
              </a:ext>
            </a:extLst>
          </p:cNvPr>
          <p:cNvSpPr/>
          <p:nvPr/>
        </p:nvSpPr>
        <p:spPr>
          <a:xfrm rot="5400000">
            <a:off x="2422635" y="5500663"/>
            <a:ext cx="680408" cy="4093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4098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73A8AFBF-428A-7986-E9D5-DB68E7F822E0}"/>
              </a:ext>
            </a:extLst>
          </p:cNvPr>
          <p:cNvPicPr>
            <a:picLocks noChangeAspect="1"/>
          </p:cNvPicPr>
          <p:nvPr/>
        </p:nvPicPr>
        <p:blipFill>
          <a:blip r:embed="rId2"/>
          <a:stretch>
            <a:fillRect/>
          </a:stretch>
        </p:blipFill>
        <p:spPr>
          <a:xfrm>
            <a:off x="896679" y="3015344"/>
            <a:ext cx="10202699" cy="3712028"/>
          </a:xfrm>
          <a:prstGeom prst="rect">
            <a:avLst/>
          </a:prstGeom>
        </p:spPr>
      </p:pic>
      <p:pic>
        <p:nvPicPr>
          <p:cNvPr id="5" name="Obraz 4">
            <a:extLst>
              <a:ext uri="{FF2B5EF4-FFF2-40B4-BE49-F238E27FC236}">
                <a16:creationId xmlns:a16="http://schemas.microsoft.com/office/drawing/2014/main" id="{6906C908-45F0-2918-E3E9-3FC5990A80D1}"/>
              </a:ext>
            </a:extLst>
          </p:cNvPr>
          <p:cNvPicPr>
            <a:picLocks noChangeAspect="1"/>
          </p:cNvPicPr>
          <p:nvPr/>
        </p:nvPicPr>
        <p:blipFill>
          <a:blip r:embed="rId3"/>
          <a:stretch>
            <a:fillRect/>
          </a:stretch>
        </p:blipFill>
        <p:spPr>
          <a:xfrm>
            <a:off x="391886" y="130630"/>
            <a:ext cx="5573485" cy="2111828"/>
          </a:xfrm>
          <a:prstGeom prst="rect">
            <a:avLst/>
          </a:prstGeom>
        </p:spPr>
      </p:pic>
      <p:sp>
        <p:nvSpPr>
          <p:cNvPr id="6" name="pole tekstowe 5">
            <a:extLst>
              <a:ext uri="{FF2B5EF4-FFF2-40B4-BE49-F238E27FC236}">
                <a16:creationId xmlns:a16="http://schemas.microsoft.com/office/drawing/2014/main" id="{D96AC4B9-A584-25CF-9004-9C1261D2C067}"/>
              </a:ext>
            </a:extLst>
          </p:cNvPr>
          <p:cNvSpPr txBox="1"/>
          <p:nvPr/>
        </p:nvSpPr>
        <p:spPr>
          <a:xfrm>
            <a:off x="6096001" y="130629"/>
            <a:ext cx="5987142"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sz="2000" dirty="0">
                <a:solidFill>
                  <a:schemeClr val="bg1"/>
                </a:solidFill>
                <a:latin typeface="Gill Sans MT" panose="020B0502020104020203" pitchFamily="34" charset="-18"/>
              </a:rPr>
              <a:t>Decyzja w takim rozdaniu kosztuje bardzo wiele, ale w tamtym momencie to co mogłem zrobić to opanować swój stres i zastanowić się i nie licytować za szybko. Dałem sobie czas i przemyślałem co Partner chciał mi przekazać, finalnie zapowiadając szlema. Czy obawiałem się, że mogła nastąpić pomyłka? Oczywiście, ale w brydżu trzeba być odważnym</a:t>
            </a:r>
          </a:p>
        </p:txBody>
      </p:sp>
      <p:sp>
        <p:nvSpPr>
          <p:cNvPr id="7" name="pole tekstowe 6">
            <a:extLst>
              <a:ext uri="{FF2B5EF4-FFF2-40B4-BE49-F238E27FC236}">
                <a16:creationId xmlns:a16="http://schemas.microsoft.com/office/drawing/2014/main" id="{D4F40AE3-7712-1171-E15D-ACA6787A2AA2}"/>
              </a:ext>
            </a:extLst>
          </p:cNvPr>
          <p:cNvSpPr txBox="1"/>
          <p:nvPr/>
        </p:nvSpPr>
        <p:spPr>
          <a:xfrm>
            <a:off x="6890657" y="2537789"/>
            <a:ext cx="343988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b="1" dirty="0">
                <a:solidFill>
                  <a:schemeClr val="bg1"/>
                </a:solidFill>
                <a:latin typeface="Gill Sans MT" panose="020B0502020104020203" pitchFamily="34" charset="-18"/>
              </a:rPr>
              <a:t>CAŁE ROZDANIE</a:t>
            </a:r>
          </a:p>
        </p:txBody>
      </p:sp>
    </p:spTree>
    <p:extLst>
      <p:ext uri="{BB962C8B-B14F-4D97-AF65-F5344CB8AC3E}">
        <p14:creationId xmlns:p14="http://schemas.microsoft.com/office/powerpoint/2010/main" val="64010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B5426604-34CF-0966-A334-1B7CBA08EF30}"/>
              </a:ext>
            </a:extLst>
          </p:cNvPr>
          <p:cNvSpPr txBox="1"/>
          <p:nvPr/>
        </p:nvSpPr>
        <p:spPr>
          <a:xfrm>
            <a:off x="1937657" y="337457"/>
            <a:ext cx="8033657" cy="523220"/>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2800" b="1" dirty="0">
                <a:solidFill>
                  <a:schemeClr val="bg1"/>
                </a:solidFill>
                <a:latin typeface="Gill Sans MT" panose="020B0502020104020203" pitchFamily="34" charset="-18"/>
              </a:rPr>
              <a:t>Jak to się rozpoczęło? Krótka historia</a:t>
            </a:r>
          </a:p>
        </p:txBody>
      </p:sp>
      <p:sp>
        <p:nvSpPr>
          <p:cNvPr id="4" name="pole tekstowe 3">
            <a:extLst>
              <a:ext uri="{FF2B5EF4-FFF2-40B4-BE49-F238E27FC236}">
                <a16:creationId xmlns:a16="http://schemas.microsoft.com/office/drawing/2014/main" id="{3BEECD95-3195-B64A-C061-021D054F59DF}"/>
              </a:ext>
            </a:extLst>
          </p:cNvPr>
          <p:cNvSpPr txBox="1"/>
          <p:nvPr/>
        </p:nvSpPr>
        <p:spPr>
          <a:xfrm>
            <a:off x="1937656" y="1262743"/>
            <a:ext cx="8806544" cy="5324535"/>
          </a:xfrm>
          <a:prstGeom prst="rect">
            <a:avLst/>
          </a:prstGeom>
          <a:noFill/>
        </p:spPr>
        <p:txBody>
          <a:bodyPr wrap="square" rtlCol="0">
            <a:spAutoFit/>
          </a:bodyPr>
          <a:lstStyle/>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rPr>
              <a:t>W czerwcu 2023 </a:t>
            </a:r>
            <a:r>
              <a:rPr lang="pl-PL" sz="2000" dirty="0">
                <a:solidFill>
                  <a:schemeClr val="bg1"/>
                </a:solidFill>
                <a:latin typeface="Gill Sans MT" panose="020B0502020104020203" pitchFamily="34" charset="-18"/>
              </a:rPr>
              <a:t>roku pojawił się komunikat na platformie Bridge Base Online ( BBO), że odbędzie się pierwsza edycja E-sport Olimpic Games, która polegała na tym, że rozgrywało się kilkanaście turniejów eliminacyjnych na sztuczną inteligencję (roboty) , a jeżeli osiągnęło się średni wynik z co najmniej 7 turniejów na poziomie 55% wchodziło się do finału tych rozgrywek</a:t>
            </a:r>
          </a:p>
          <a:p>
            <a:pPr marL="285750" indent="-285750">
              <a:buFont typeface="Wingdings" panose="05000000000000000000" pitchFamily="2" charset="2"/>
              <a:buChar char="q"/>
            </a:pPr>
            <a:endParaRPr lang="pl-PL" sz="2000" dirty="0">
              <a:solidFill>
                <a:schemeClr val="bg1"/>
              </a:solidFill>
              <a:latin typeface="Gill Sans MT" panose="020B0502020104020203" pitchFamily="34" charset="-18"/>
            </a:endParaRPr>
          </a:p>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rPr>
              <a:t>Na starcie pojawiło się </a:t>
            </a:r>
            <a:r>
              <a:rPr lang="pl-PL" sz="2000" dirty="0">
                <a:solidFill>
                  <a:schemeClr val="bg1"/>
                </a:solidFill>
                <a:latin typeface="Gill Sans MT" panose="020B0502020104020203" pitchFamily="34" charset="-18"/>
              </a:rPr>
              <a:t>ponad 5000 graczy z całego świata z ponad 100 krajów i każdy miał chęć wygrać te zawody, żeby stać się pierwszym indywidualnym mistrzem świata w grze na sztuczną inteligencję</a:t>
            </a:r>
          </a:p>
          <a:p>
            <a:pPr marL="285750" indent="-285750">
              <a:buFont typeface="Wingdings" panose="05000000000000000000" pitchFamily="2" charset="2"/>
              <a:buChar char="q"/>
            </a:pPr>
            <a:endParaRPr lang="pl-PL" sz="2000" dirty="0">
              <a:solidFill>
                <a:schemeClr val="bg1"/>
              </a:solidFill>
              <a:latin typeface="Gill Sans MT" panose="020B0502020104020203" pitchFamily="34" charset="-18"/>
            </a:endParaRPr>
          </a:p>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rPr>
              <a:t>Po rundzie eliminacyjnej udało mi </a:t>
            </a:r>
            <a:r>
              <a:rPr lang="pl-PL" sz="2000" dirty="0">
                <a:solidFill>
                  <a:schemeClr val="bg1"/>
                </a:solidFill>
                <a:latin typeface="Gill Sans MT" panose="020B0502020104020203" pitchFamily="34" charset="-18"/>
              </a:rPr>
              <a:t>się zająć 3 miejsce ze średnim wynikiem z siedmiu turniejów na poziomie 81,5% i czekała na mnie finałowa rozgrywka- ta sztuka udała się ponad 2200 graczom, którzy przekroczyli barierę 55% w eliminacjach</a:t>
            </a:r>
          </a:p>
          <a:p>
            <a:pPr marL="285750" indent="-285750">
              <a:buFont typeface="Wingdings" panose="05000000000000000000" pitchFamily="2" charset="2"/>
              <a:buChar char="q"/>
            </a:pPr>
            <a:endParaRPr lang="pl-PL" sz="2000" dirty="0">
              <a:solidFill>
                <a:schemeClr val="bg1"/>
              </a:solidFill>
              <a:latin typeface="Gill Sans MT" panose="020B0502020104020203" pitchFamily="34" charset="-18"/>
            </a:endParaRPr>
          </a:p>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rPr>
              <a:t>To co potem się stało </a:t>
            </a:r>
            <a:r>
              <a:rPr lang="pl-PL" sz="2000" dirty="0">
                <a:solidFill>
                  <a:schemeClr val="bg1"/>
                </a:solidFill>
                <a:latin typeface="Gill Sans MT" panose="020B0502020104020203" pitchFamily="34" charset="-18"/>
              </a:rPr>
              <a:t>nadaje się na ciekawą książkę brydżową…zwycięzca otrzymał nagrodę od federacji WBF w postaci wyjazdu na Mistrzostwa Świata</a:t>
            </a:r>
          </a:p>
        </p:txBody>
      </p:sp>
    </p:spTree>
    <p:extLst>
      <p:ext uri="{BB962C8B-B14F-4D97-AF65-F5344CB8AC3E}">
        <p14:creationId xmlns:p14="http://schemas.microsoft.com/office/powerpoint/2010/main" val="180285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12FA3F37-892B-19D5-B4A6-793278258239}"/>
              </a:ext>
            </a:extLst>
          </p:cNvPr>
          <p:cNvSpPr txBox="1"/>
          <p:nvPr/>
        </p:nvSpPr>
        <p:spPr>
          <a:xfrm>
            <a:off x="1197428" y="326571"/>
            <a:ext cx="10624457" cy="2554545"/>
          </a:xfrm>
          <a:prstGeom prst="rect">
            <a:avLst/>
          </a:prstGeom>
          <a:noFill/>
        </p:spPr>
        <p:txBody>
          <a:bodyPr wrap="square" rtlCol="0">
            <a:spAutoFit/>
          </a:bodyPr>
          <a:lstStyle/>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rPr>
              <a:t>Mecz ćwierćfinałowy wygrywamy z 8 impów </a:t>
            </a:r>
            <a:r>
              <a:rPr lang="pl-PL" sz="2000" dirty="0">
                <a:solidFill>
                  <a:schemeClr val="bg1"/>
                </a:solidFill>
                <a:latin typeface="Gill Sans MT" panose="020B0502020104020203" pitchFamily="34" charset="-18"/>
              </a:rPr>
              <a:t>i wchodzimy do najlepszej „4” na Mistrzostwach Świata. W półfinałowym meczu, który decyduje o szansach medalowych czeka na nas zespół Knnotenbelt mający w swoim składzie złotego medalistę Bermuda Bowl Toma Townsenda i całą obecną reprezentację Open Anglii plus Panią Maggie Knnotenbelt, która wspiera cały zespół, ale sama już gra bardzo przyzwoicie w brydża. Mam dobre wspomnienia z Mistrzostw Europy Mikstowych, ponieważ już raz udało mi się pokonać ten zespół, mimo tego spodziewamy się bardzo trudnego pojedynku i taki jest od początku, ale tym razem w roli głównej staje mój kolega i ja mając do podjęcia w tym samym rozdaniu z różnych rąk decyzję:</a:t>
            </a:r>
          </a:p>
        </p:txBody>
      </p:sp>
      <p:pic>
        <p:nvPicPr>
          <p:cNvPr id="4" name="Obraz 3">
            <a:extLst>
              <a:ext uri="{FF2B5EF4-FFF2-40B4-BE49-F238E27FC236}">
                <a16:creationId xmlns:a16="http://schemas.microsoft.com/office/drawing/2014/main" id="{2DB82DB8-24F3-0A05-8180-06070D178046}"/>
              </a:ext>
            </a:extLst>
          </p:cNvPr>
          <p:cNvPicPr>
            <a:picLocks noChangeAspect="1"/>
          </p:cNvPicPr>
          <p:nvPr/>
        </p:nvPicPr>
        <p:blipFill>
          <a:blip r:embed="rId2"/>
          <a:stretch>
            <a:fillRect/>
          </a:stretch>
        </p:blipFill>
        <p:spPr>
          <a:xfrm>
            <a:off x="1614393" y="3058886"/>
            <a:ext cx="2467750" cy="1643743"/>
          </a:xfrm>
          <a:prstGeom prst="rect">
            <a:avLst/>
          </a:prstGeom>
        </p:spPr>
      </p:pic>
      <p:sp>
        <p:nvSpPr>
          <p:cNvPr id="5" name="Strzałka: w prawo 4">
            <a:extLst>
              <a:ext uri="{FF2B5EF4-FFF2-40B4-BE49-F238E27FC236}">
                <a16:creationId xmlns:a16="http://schemas.microsoft.com/office/drawing/2014/main" id="{53318596-74A1-087D-8953-394D910F4BF3}"/>
              </a:ext>
            </a:extLst>
          </p:cNvPr>
          <p:cNvSpPr/>
          <p:nvPr/>
        </p:nvSpPr>
        <p:spPr>
          <a:xfrm>
            <a:off x="4205981" y="3735560"/>
            <a:ext cx="899420" cy="2903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2DF874E1-7D5E-5D86-B84A-775ABB345102}"/>
              </a:ext>
            </a:extLst>
          </p:cNvPr>
          <p:cNvSpPr txBox="1"/>
          <p:nvPr/>
        </p:nvSpPr>
        <p:spPr>
          <a:xfrm>
            <a:off x="5229239" y="3696091"/>
            <a:ext cx="254725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b="1" dirty="0">
                <a:solidFill>
                  <a:schemeClr val="bg1"/>
                </a:solidFill>
                <a:latin typeface="Gill Sans MT" panose="020B0502020104020203" pitchFamily="34" charset="-18"/>
              </a:rPr>
              <a:t>Moja ręka SOUTH</a:t>
            </a:r>
          </a:p>
        </p:txBody>
      </p:sp>
      <p:pic>
        <p:nvPicPr>
          <p:cNvPr id="8" name="Obraz 7">
            <a:extLst>
              <a:ext uri="{FF2B5EF4-FFF2-40B4-BE49-F238E27FC236}">
                <a16:creationId xmlns:a16="http://schemas.microsoft.com/office/drawing/2014/main" id="{DB5B13BC-DC3C-20A3-1A72-29F55BAA7967}"/>
              </a:ext>
            </a:extLst>
          </p:cNvPr>
          <p:cNvPicPr>
            <a:picLocks noChangeAspect="1"/>
          </p:cNvPicPr>
          <p:nvPr/>
        </p:nvPicPr>
        <p:blipFill>
          <a:blip r:embed="rId3"/>
          <a:stretch>
            <a:fillRect/>
          </a:stretch>
        </p:blipFill>
        <p:spPr>
          <a:xfrm>
            <a:off x="54429" y="4919867"/>
            <a:ext cx="5944430" cy="1467055"/>
          </a:xfrm>
          <a:prstGeom prst="rect">
            <a:avLst/>
          </a:prstGeom>
        </p:spPr>
      </p:pic>
      <p:sp>
        <p:nvSpPr>
          <p:cNvPr id="9" name="Strzałka: w prawo 8">
            <a:extLst>
              <a:ext uri="{FF2B5EF4-FFF2-40B4-BE49-F238E27FC236}">
                <a16:creationId xmlns:a16="http://schemas.microsoft.com/office/drawing/2014/main" id="{0C5CD1AC-E205-F1A8-3851-53BF85EC32BA}"/>
              </a:ext>
            </a:extLst>
          </p:cNvPr>
          <p:cNvSpPr/>
          <p:nvPr/>
        </p:nvSpPr>
        <p:spPr>
          <a:xfrm>
            <a:off x="6059946" y="5508197"/>
            <a:ext cx="899420" cy="2903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ABEAF371-0D2E-9934-FB75-CA6AE4ED1533}"/>
              </a:ext>
            </a:extLst>
          </p:cNvPr>
          <p:cNvSpPr txBox="1"/>
          <p:nvPr/>
        </p:nvSpPr>
        <p:spPr>
          <a:xfrm>
            <a:off x="7162800" y="5468728"/>
            <a:ext cx="444137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sz="2000" dirty="0">
                <a:solidFill>
                  <a:schemeClr val="bg1"/>
                </a:solidFill>
                <a:latin typeface="Gill Sans MT" panose="020B0502020104020203" pitchFamily="34" charset="-18"/>
              </a:rPr>
              <a:t>Czy coś licytujemy z ręką</a:t>
            </a:r>
            <a:r>
              <a:rPr lang="pl-PL" sz="2000" b="1" dirty="0">
                <a:solidFill>
                  <a:srgbClr val="00B0F0"/>
                </a:solidFill>
                <a:latin typeface="Gill Sans MT" panose="020B0502020104020203" pitchFamily="34" charset="-18"/>
              </a:rPr>
              <a:t> SOUTH</a:t>
            </a:r>
            <a:r>
              <a:rPr lang="pl-PL" sz="2000" dirty="0">
                <a:solidFill>
                  <a:schemeClr val="bg1"/>
                </a:solidFill>
                <a:latin typeface="Gill Sans MT" panose="020B0502020104020203" pitchFamily="34" charset="-18"/>
              </a:rPr>
              <a:t>? </a:t>
            </a:r>
            <a:r>
              <a:rPr lang="pl-PL" sz="2000" b="1" dirty="0">
                <a:solidFill>
                  <a:schemeClr val="bg1"/>
                </a:solidFill>
                <a:latin typeface="Gill Sans MT" panose="020B0502020104020203" pitchFamily="34" charset="-18"/>
              </a:rPr>
              <a:t>ZAŁOŻENIA: MY PO ONI PRZED</a:t>
            </a:r>
          </a:p>
        </p:txBody>
      </p:sp>
    </p:spTree>
    <p:extLst>
      <p:ext uri="{BB962C8B-B14F-4D97-AF65-F5344CB8AC3E}">
        <p14:creationId xmlns:p14="http://schemas.microsoft.com/office/powerpoint/2010/main" val="24976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3CD7524-9659-04B8-A3C4-3E09585A006A}"/>
              </a:ext>
            </a:extLst>
          </p:cNvPr>
          <p:cNvPicPr>
            <a:picLocks noChangeAspect="1"/>
          </p:cNvPicPr>
          <p:nvPr/>
        </p:nvPicPr>
        <p:blipFill>
          <a:blip r:embed="rId2"/>
          <a:stretch>
            <a:fillRect/>
          </a:stretch>
        </p:blipFill>
        <p:spPr>
          <a:xfrm>
            <a:off x="883075" y="2754547"/>
            <a:ext cx="10164594" cy="3765996"/>
          </a:xfrm>
          <a:prstGeom prst="rect">
            <a:avLst/>
          </a:prstGeom>
        </p:spPr>
      </p:pic>
      <p:sp>
        <p:nvSpPr>
          <p:cNvPr id="4" name="pole tekstowe 3">
            <a:extLst>
              <a:ext uri="{FF2B5EF4-FFF2-40B4-BE49-F238E27FC236}">
                <a16:creationId xmlns:a16="http://schemas.microsoft.com/office/drawing/2014/main" id="{94D5C513-557B-1525-6086-E7BA732CA65C}"/>
              </a:ext>
            </a:extLst>
          </p:cNvPr>
          <p:cNvSpPr txBox="1"/>
          <p:nvPr/>
        </p:nvSpPr>
        <p:spPr>
          <a:xfrm>
            <a:off x="751114" y="152401"/>
            <a:ext cx="9742715" cy="2246769"/>
          </a:xfrm>
          <a:prstGeom prst="rect">
            <a:avLst/>
          </a:prstGeom>
          <a:noFill/>
        </p:spPr>
        <p:txBody>
          <a:bodyPr wrap="square" rtlCol="0">
            <a:spAutoFit/>
          </a:bodyPr>
          <a:lstStyle/>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rPr>
              <a:t>Zdecydowałem się spasować </a:t>
            </a:r>
            <a:r>
              <a:rPr lang="pl-PL" sz="2000" dirty="0">
                <a:solidFill>
                  <a:schemeClr val="bg1"/>
                </a:solidFill>
                <a:latin typeface="Gill Sans MT" panose="020B0502020104020203" pitchFamily="34" charset="-18"/>
              </a:rPr>
              <a:t>uznając, że partner jest po pasie i mam szansę obłożyć kontrakt 4 pik, a nie wiem czy mi coś idzie i jestem w niekorzystnych założeniach. Na drugim stole z </a:t>
            </a:r>
            <a:r>
              <a:rPr lang="pl-PL" sz="2000" b="1" dirty="0">
                <a:solidFill>
                  <a:srgbClr val="00B0F0"/>
                </a:solidFill>
                <a:latin typeface="Gill Sans MT" panose="020B0502020104020203" pitchFamily="34" charset="-18"/>
              </a:rPr>
              <a:t>ręką SOUTH </a:t>
            </a:r>
            <a:r>
              <a:rPr lang="pl-PL" sz="2000" dirty="0">
                <a:solidFill>
                  <a:schemeClr val="bg1"/>
                </a:solidFill>
                <a:latin typeface="Gill Sans MT" panose="020B0502020104020203" pitchFamily="34" charset="-18"/>
              </a:rPr>
              <a:t>padła X , którą nasz zawodnik z pozycji </a:t>
            </a:r>
            <a:r>
              <a:rPr lang="pl-PL" sz="2000" b="1" dirty="0">
                <a:solidFill>
                  <a:schemeClr val="accent4">
                    <a:lumMod val="75000"/>
                  </a:schemeClr>
                </a:solidFill>
                <a:latin typeface="Gill Sans MT" panose="020B0502020104020203" pitchFamily="34" charset="-18"/>
              </a:rPr>
              <a:t>WEST</a:t>
            </a:r>
            <a:r>
              <a:rPr lang="pl-PL" sz="2000" dirty="0">
                <a:solidFill>
                  <a:schemeClr val="bg1"/>
                </a:solidFill>
                <a:latin typeface="Gill Sans MT" panose="020B0502020104020203" pitchFamily="34" charset="-18"/>
              </a:rPr>
              <a:t> zrekontrował ! </a:t>
            </a:r>
            <a:r>
              <a:rPr lang="pl-PL" sz="2000" b="1" dirty="0">
                <a:solidFill>
                  <a:srgbClr val="00B050"/>
                </a:solidFill>
                <a:latin typeface="Gill Sans MT" panose="020B0502020104020203" pitchFamily="34" charset="-18"/>
              </a:rPr>
              <a:t>Zawodnik na NORTH </a:t>
            </a:r>
            <a:r>
              <a:rPr lang="pl-PL" sz="2000" dirty="0">
                <a:solidFill>
                  <a:schemeClr val="bg1"/>
                </a:solidFill>
                <a:latin typeface="Gill Sans MT" panose="020B0502020104020203" pitchFamily="34" charset="-18"/>
              </a:rPr>
              <a:t>uznał, że X na 4 pik obiecuje dużo punktów, dlatego zdecydował się spasować i finalnie nasi zawodnicy zapisali 1080 za 4 pik z XX +1, a dodam tylko, że cały mecz znowu wygraliśmy z 8 impów…</a:t>
            </a:r>
            <a:r>
              <a:rPr lang="pl-PL" sz="2000" dirty="0">
                <a:solidFill>
                  <a:schemeClr val="bg1"/>
                </a:solidFill>
                <a:latin typeface="Gill Sans MT" panose="020B0502020104020203" pitchFamily="34" charset="-18"/>
                <a:sym typeface="Wingdings" panose="05000000000000000000" pitchFamily="2" charset="2"/>
              </a:rPr>
              <a:t> Taaaak ! Jesteśmy w finale Mistrzostw Świata i mamy co najmniej srebro</a:t>
            </a:r>
            <a:endParaRPr lang="pl-PL" sz="2000" dirty="0">
              <a:solidFill>
                <a:schemeClr val="bg1"/>
              </a:solidFill>
              <a:latin typeface="Gill Sans MT" panose="020B0502020104020203" pitchFamily="34" charset="-18"/>
            </a:endParaRPr>
          </a:p>
        </p:txBody>
      </p:sp>
      <p:sp>
        <p:nvSpPr>
          <p:cNvPr id="5" name="pole tekstowe 4">
            <a:extLst>
              <a:ext uri="{FF2B5EF4-FFF2-40B4-BE49-F238E27FC236}">
                <a16:creationId xmlns:a16="http://schemas.microsoft.com/office/drawing/2014/main" id="{30661F9D-7C50-9811-67A5-4AA746334460}"/>
              </a:ext>
            </a:extLst>
          </p:cNvPr>
          <p:cNvSpPr txBox="1"/>
          <p:nvPr/>
        </p:nvSpPr>
        <p:spPr>
          <a:xfrm>
            <a:off x="6847114" y="2222103"/>
            <a:ext cx="343988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b="1" dirty="0">
                <a:solidFill>
                  <a:schemeClr val="bg1"/>
                </a:solidFill>
                <a:latin typeface="Gill Sans MT" panose="020B0502020104020203" pitchFamily="34" charset="-18"/>
              </a:rPr>
              <a:t>CAŁE ROZDANIE</a:t>
            </a:r>
          </a:p>
        </p:txBody>
      </p:sp>
    </p:spTree>
    <p:extLst>
      <p:ext uri="{BB962C8B-B14F-4D97-AF65-F5344CB8AC3E}">
        <p14:creationId xmlns:p14="http://schemas.microsoft.com/office/powerpoint/2010/main" val="390942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735E2ECB-DE9E-2FC1-651E-F5A1BFDC9891}"/>
              </a:ext>
            </a:extLst>
          </p:cNvPr>
          <p:cNvSpPr txBox="1"/>
          <p:nvPr/>
        </p:nvSpPr>
        <p:spPr>
          <a:xfrm>
            <a:off x="1545771" y="195942"/>
            <a:ext cx="9252857" cy="1077218"/>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3200" b="1" dirty="0">
                <a:solidFill>
                  <a:schemeClr val="bg1"/>
                </a:solidFill>
                <a:latin typeface="Gill Sans MT" panose="020B0502020104020203" pitchFamily="34" charset="-18"/>
              </a:rPr>
              <a:t>FINAŁ MISTRZOSTW ŚWIATA- ZMĘCZENIE,  STRES A MOŻE WSZYSTKO RAZEM?</a:t>
            </a:r>
          </a:p>
        </p:txBody>
      </p:sp>
      <p:sp>
        <p:nvSpPr>
          <p:cNvPr id="3" name="pole tekstowe 2">
            <a:extLst>
              <a:ext uri="{FF2B5EF4-FFF2-40B4-BE49-F238E27FC236}">
                <a16:creationId xmlns:a16="http://schemas.microsoft.com/office/drawing/2014/main" id="{1C0693EC-8F29-08AC-9358-A606BF65600F}"/>
              </a:ext>
            </a:extLst>
          </p:cNvPr>
          <p:cNvSpPr txBox="1"/>
          <p:nvPr/>
        </p:nvSpPr>
        <p:spPr>
          <a:xfrm>
            <a:off x="1545771" y="1676400"/>
            <a:ext cx="8338458" cy="3170099"/>
          </a:xfrm>
          <a:prstGeom prst="rect">
            <a:avLst/>
          </a:prstGeom>
          <a:noFill/>
        </p:spPr>
        <p:txBody>
          <a:bodyPr wrap="square" rtlCol="0">
            <a:spAutoFit/>
          </a:bodyPr>
          <a:lstStyle/>
          <a:p>
            <a:pPr marL="342900" indent="-342900">
              <a:buFont typeface="Wingdings" panose="05000000000000000000" pitchFamily="2" charset="2"/>
              <a:buChar char="q"/>
            </a:pPr>
            <a:r>
              <a:rPr lang="pl-PL" sz="2000" b="1" dirty="0">
                <a:solidFill>
                  <a:schemeClr val="bg1"/>
                </a:solidFill>
                <a:latin typeface="Gill Sans MT" panose="020B0502020104020203" pitchFamily="34" charset="-18"/>
              </a:rPr>
              <a:t>Tytuł nie jest przypadkowy- </a:t>
            </a:r>
            <a:r>
              <a:rPr lang="pl-PL" sz="2000" dirty="0">
                <a:solidFill>
                  <a:schemeClr val="bg1"/>
                </a:solidFill>
                <a:latin typeface="Gill Sans MT" panose="020B0502020104020203" pitchFamily="34" charset="-18"/>
              </a:rPr>
              <a:t>w finale Mistrzostw Świata żadna para nie grała dobrze, popełnialiśmy bardzo dużo błędów, a przeciwnicy grali bardzo solidnie i spokojnie trzymali swój poziom. Mimo, że mierzyliśmy się na tych zawodach z lepszymi teamami, nie potrafiliśmy ich przełamać. Takie jest piękno tego sportu, że można wygrać i przegrać z każdym. Czy ktoś przed imprezą stawiał na nasz zespół złamanego grosza? Wątpię </a:t>
            </a:r>
            <a:r>
              <a:rPr lang="pl-PL" sz="2000" dirty="0">
                <a:solidFill>
                  <a:schemeClr val="bg1"/>
                </a:solidFill>
                <a:latin typeface="Gill Sans MT" panose="020B0502020104020203" pitchFamily="34" charset="-18"/>
                <a:sym typeface="Wingdings" panose="05000000000000000000" pitchFamily="2" charset="2"/>
              </a:rPr>
              <a:t></a:t>
            </a:r>
          </a:p>
          <a:p>
            <a:pPr marL="342900" indent="-342900">
              <a:buFont typeface="Wingdings" panose="05000000000000000000" pitchFamily="2" charset="2"/>
              <a:buChar char="q"/>
            </a:pPr>
            <a:endParaRPr lang="pl-PL" sz="2000" dirty="0">
              <a:solidFill>
                <a:schemeClr val="bg1"/>
              </a:solidFill>
              <a:latin typeface="Gill Sans MT" panose="020B0502020104020203" pitchFamily="34" charset="-18"/>
              <a:sym typeface="Wingdings" panose="05000000000000000000" pitchFamily="2" charset="2"/>
            </a:endParaRPr>
          </a:p>
          <a:p>
            <a:pPr marL="342900" indent="-342900">
              <a:buFont typeface="Wingdings" panose="05000000000000000000" pitchFamily="2" charset="2"/>
              <a:buChar char="q"/>
            </a:pPr>
            <a:r>
              <a:rPr lang="pl-PL" sz="2000" b="1" dirty="0">
                <a:solidFill>
                  <a:schemeClr val="bg1"/>
                </a:solidFill>
                <a:latin typeface="Gill Sans MT" panose="020B0502020104020203" pitchFamily="34" charset="-18"/>
              </a:rPr>
              <a:t> Z ciekawych rozdań </a:t>
            </a:r>
            <a:r>
              <a:rPr lang="pl-PL" sz="2000" dirty="0">
                <a:solidFill>
                  <a:schemeClr val="bg1"/>
                </a:solidFill>
                <a:latin typeface="Gill Sans MT" panose="020B0502020104020203" pitchFamily="34" charset="-18"/>
              </a:rPr>
              <a:t>pamiętam dwa : jedno na rozgrywkę, a drugie na licytację- szczególnie należy docenić arcymistrza z Argentyny , który jako obrońca zauważył błąd rozgrywającego i wykorzystał ciekawy motyw!</a:t>
            </a:r>
          </a:p>
        </p:txBody>
      </p:sp>
    </p:spTree>
    <p:extLst>
      <p:ext uri="{BB962C8B-B14F-4D97-AF65-F5344CB8AC3E}">
        <p14:creationId xmlns:p14="http://schemas.microsoft.com/office/powerpoint/2010/main" val="1506176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8697DB1-DC83-3FFE-4B5C-D13511E01D8B}"/>
              </a:ext>
            </a:extLst>
          </p:cNvPr>
          <p:cNvPicPr>
            <a:picLocks noChangeAspect="1"/>
          </p:cNvPicPr>
          <p:nvPr/>
        </p:nvPicPr>
        <p:blipFill>
          <a:blip r:embed="rId2"/>
          <a:stretch>
            <a:fillRect/>
          </a:stretch>
        </p:blipFill>
        <p:spPr>
          <a:xfrm>
            <a:off x="1061941" y="870857"/>
            <a:ext cx="2421488" cy="1502229"/>
          </a:xfrm>
          <a:prstGeom prst="rect">
            <a:avLst/>
          </a:prstGeom>
        </p:spPr>
      </p:pic>
      <p:sp>
        <p:nvSpPr>
          <p:cNvPr id="4" name="pole tekstowe 3">
            <a:extLst>
              <a:ext uri="{FF2B5EF4-FFF2-40B4-BE49-F238E27FC236}">
                <a16:creationId xmlns:a16="http://schemas.microsoft.com/office/drawing/2014/main" id="{104F296C-0DB9-15FE-9E19-21B020FA4A56}"/>
              </a:ext>
            </a:extLst>
          </p:cNvPr>
          <p:cNvSpPr txBox="1"/>
          <p:nvPr/>
        </p:nvSpPr>
        <p:spPr>
          <a:xfrm>
            <a:off x="979713" y="326571"/>
            <a:ext cx="10776858" cy="400110"/>
          </a:xfrm>
          <a:prstGeom prst="rect">
            <a:avLst/>
          </a:prstGeom>
          <a:noFill/>
        </p:spPr>
        <p:txBody>
          <a:bodyPr wrap="square" rtlCol="0">
            <a:spAutoFit/>
          </a:bodyPr>
          <a:lstStyle/>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rPr>
              <a:t>Siedziałem z</a:t>
            </a:r>
            <a:r>
              <a:rPr lang="pl-PL" sz="2000" dirty="0">
                <a:solidFill>
                  <a:schemeClr val="bg1"/>
                </a:solidFill>
                <a:latin typeface="Gill Sans MT" panose="020B0502020104020203" pitchFamily="34" charset="-18"/>
              </a:rPr>
              <a:t> poniższą kartą na pozycji WEST  w założeniach po partyjnych i przegrywaliśmy mecz: </a:t>
            </a:r>
          </a:p>
        </p:txBody>
      </p:sp>
      <p:sp>
        <p:nvSpPr>
          <p:cNvPr id="5" name="pole tekstowe 4">
            <a:extLst>
              <a:ext uri="{FF2B5EF4-FFF2-40B4-BE49-F238E27FC236}">
                <a16:creationId xmlns:a16="http://schemas.microsoft.com/office/drawing/2014/main" id="{5C7743E0-2B0C-737C-E5D2-2F1A935E25D3}"/>
              </a:ext>
            </a:extLst>
          </p:cNvPr>
          <p:cNvSpPr txBox="1"/>
          <p:nvPr/>
        </p:nvSpPr>
        <p:spPr>
          <a:xfrm>
            <a:off x="979714" y="2862942"/>
            <a:ext cx="5715000" cy="400110"/>
          </a:xfrm>
          <a:prstGeom prst="rect">
            <a:avLst/>
          </a:prstGeom>
          <a:noFill/>
        </p:spPr>
        <p:txBody>
          <a:bodyPr wrap="square" rtlCol="0">
            <a:spAutoFit/>
          </a:bodyPr>
          <a:lstStyle/>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rPr>
              <a:t>Licytacja toczyła się następująco:</a:t>
            </a:r>
            <a:endParaRPr lang="pl-PL" sz="2000" dirty="0">
              <a:solidFill>
                <a:schemeClr val="bg1"/>
              </a:solidFill>
              <a:latin typeface="Gill Sans MT" panose="020B0502020104020203" pitchFamily="34" charset="-18"/>
            </a:endParaRPr>
          </a:p>
        </p:txBody>
      </p:sp>
      <p:pic>
        <p:nvPicPr>
          <p:cNvPr id="7" name="Obraz 6">
            <a:extLst>
              <a:ext uri="{FF2B5EF4-FFF2-40B4-BE49-F238E27FC236}">
                <a16:creationId xmlns:a16="http://schemas.microsoft.com/office/drawing/2014/main" id="{2EB83590-16E1-998B-AEA5-B60BED4C07EC}"/>
              </a:ext>
            </a:extLst>
          </p:cNvPr>
          <p:cNvPicPr>
            <a:picLocks noChangeAspect="1"/>
          </p:cNvPicPr>
          <p:nvPr/>
        </p:nvPicPr>
        <p:blipFill>
          <a:blip r:embed="rId3"/>
          <a:stretch>
            <a:fillRect/>
          </a:stretch>
        </p:blipFill>
        <p:spPr>
          <a:xfrm>
            <a:off x="979714" y="3393561"/>
            <a:ext cx="5858693" cy="2231571"/>
          </a:xfrm>
          <a:prstGeom prst="rect">
            <a:avLst/>
          </a:prstGeom>
        </p:spPr>
      </p:pic>
      <p:sp>
        <p:nvSpPr>
          <p:cNvPr id="8" name="Strzałka: w prawo 7">
            <a:extLst>
              <a:ext uri="{FF2B5EF4-FFF2-40B4-BE49-F238E27FC236}">
                <a16:creationId xmlns:a16="http://schemas.microsoft.com/office/drawing/2014/main" id="{7522D66A-C5AF-7FF8-10AD-24BBD2411FE6}"/>
              </a:ext>
            </a:extLst>
          </p:cNvPr>
          <p:cNvSpPr/>
          <p:nvPr/>
        </p:nvSpPr>
        <p:spPr>
          <a:xfrm rot="5400000">
            <a:off x="3287118" y="5753039"/>
            <a:ext cx="746407" cy="3537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a:extLst>
              <a:ext uri="{FF2B5EF4-FFF2-40B4-BE49-F238E27FC236}">
                <a16:creationId xmlns:a16="http://schemas.microsoft.com/office/drawing/2014/main" id="{17F062C0-DD60-A609-24E1-79572A2B4DB6}"/>
              </a:ext>
            </a:extLst>
          </p:cNvPr>
          <p:cNvSpPr txBox="1"/>
          <p:nvPr/>
        </p:nvSpPr>
        <p:spPr>
          <a:xfrm>
            <a:off x="1219200" y="6400800"/>
            <a:ext cx="9350829" cy="369332"/>
          </a:xfrm>
          <a:prstGeom prst="rect">
            <a:avLst/>
          </a:prstGeom>
          <a:noFill/>
        </p:spPr>
        <p:txBody>
          <a:bodyPr wrap="square" rtlCol="0">
            <a:spAutoFit/>
          </a:bodyPr>
          <a:lstStyle/>
          <a:p>
            <a:pPr marL="285750" indent="-285750">
              <a:buFont typeface="Wingdings" panose="05000000000000000000" pitchFamily="2" charset="2"/>
              <a:buChar char="q"/>
            </a:pPr>
            <a:r>
              <a:rPr lang="pl-PL" b="1" dirty="0">
                <a:solidFill>
                  <a:schemeClr val="bg1"/>
                </a:solidFill>
                <a:latin typeface="Gill Sans MT" panose="020B0502020104020203" pitchFamily="34" charset="-18"/>
              </a:rPr>
              <a:t>Czy coś </a:t>
            </a:r>
            <a:r>
              <a:rPr lang="pl-PL" dirty="0">
                <a:solidFill>
                  <a:schemeClr val="bg1"/>
                </a:solidFill>
                <a:latin typeface="Gill Sans MT" panose="020B0502020104020203" pitchFamily="34" charset="-18"/>
              </a:rPr>
              <a:t>licytujemy </a:t>
            </a:r>
            <a:r>
              <a:rPr lang="pl-PL" b="1" dirty="0">
                <a:solidFill>
                  <a:srgbClr val="00B050"/>
                </a:solidFill>
                <a:latin typeface="Gill Sans MT" panose="020B0502020104020203" pitchFamily="34" charset="-18"/>
              </a:rPr>
              <a:t>z ręki WEST</a:t>
            </a:r>
            <a:r>
              <a:rPr lang="pl-PL" dirty="0">
                <a:solidFill>
                  <a:schemeClr val="bg1"/>
                </a:solidFill>
                <a:latin typeface="Gill Sans MT" panose="020B0502020104020203" pitchFamily="34" charset="-18"/>
              </a:rPr>
              <a:t>, a jeśli tak to jaką odzywkę wybieracie?</a:t>
            </a:r>
          </a:p>
        </p:txBody>
      </p:sp>
    </p:spTree>
    <p:extLst>
      <p:ext uri="{BB962C8B-B14F-4D97-AF65-F5344CB8AC3E}">
        <p14:creationId xmlns:p14="http://schemas.microsoft.com/office/powerpoint/2010/main" val="143296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6D9964E-2FA4-168D-02E7-347DC9AE159A}"/>
              </a:ext>
            </a:extLst>
          </p:cNvPr>
          <p:cNvPicPr>
            <a:picLocks noChangeAspect="1"/>
          </p:cNvPicPr>
          <p:nvPr/>
        </p:nvPicPr>
        <p:blipFill>
          <a:blip r:embed="rId2"/>
          <a:stretch>
            <a:fillRect/>
          </a:stretch>
        </p:blipFill>
        <p:spPr>
          <a:xfrm>
            <a:off x="303992" y="77636"/>
            <a:ext cx="5792008" cy="2819794"/>
          </a:xfrm>
          <a:prstGeom prst="rect">
            <a:avLst/>
          </a:prstGeom>
        </p:spPr>
      </p:pic>
      <p:sp>
        <p:nvSpPr>
          <p:cNvPr id="4" name="Strzałka: w prawo 3">
            <a:extLst>
              <a:ext uri="{FF2B5EF4-FFF2-40B4-BE49-F238E27FC236}">
                <a16:creationId xmlns:a16="http://schemas.microsoft.com/office/drawing/2014/main" id="{86C66400-F1BD-CB2A-3151-0CFF7BA2F4C5}"/>
              </a:ext>
            </a:extLst>
          </p:cNvPr>
          <p:cNvSpPr/>
          <p:nvPr/>
        </p:nvSpPr>
        <p:spPr>
          <a:xfrm>
            <a:off x="6096000" y="1342336"/>
            <a:ext cx="899420" cy="2903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C914E685-9A01-3099-6EEE-C6F9C9923557}"/>
              </a:ext>
            </a:extLst>
          </p:cNvPr>
          <p:cNvSpPr txBox="1"/>
          <p:nvPr/>
        </p:nvSpPr>
        <p:spPr>
          <a:xfrm>
            <a:off x="7162800" y="1266214"/>
            <a:ext cx="4811486" cy="1631216"/>
          </a:xfrm>
          <a:prstGeom prst="rect">
            <a:avLst/>
          </a:prstGeom>
          <a:noFill/>
        </p:spPr>
        <p:txBody>
          <a:bodyPr wrap="square" rtlCol="0">
            <a:spAutoFit/>
          </a:bodyPr>
          <a:lstStyle/>
          <a:p>
            <a:pPr marL="342900" indent="-342900">
              <a:buFont typeface="Wingdings" panose="05000000000000000000" pitchFamily="2" charset="2"/>
              <a:buChar char="§"/>
            </a:pPr>
            <a:r>
              <a:rPr lang="pl-PL" sz="2000" b="1" dirty="0">
                <a:solidFill>
                  <a:schemeClr val="bg1"/>
                </a:solidFill>
                <a:latin typeface="Gill Sans MT" panose="020B0502020104020203" pitchFamily="34" charset="-18"/>
              </a:rPr>
              <a:t>Wybrałem inwit przez kolor karowy</a:t>
            </a:r>
            <a:r>
              <a:rPr lang="pl-PL" sz="2000" dirty="0">
                <a:solidFill>
                  <a:schemeClr val="bg1"/>
                </a:solidFill>
                <a:latin typeface="Gill Sans MT" panose="020B0502020104020203" pitchFamily="34" charset="-18"/>
              </a:rPr>
              <a:t>, ponieważ karta jest ładna- niby tylko 12 punktów, ale szósty kier i singiel zachęca do podjęcia bardziej aktywnej postawy w licytacji</a:t>
            </a:r>
          </a:p>
        </p:txBody>
      </p:sp>
      <p:pic>
        <p:nvPicPr>
          <p:cNvPr id="7" name="Obraz 6">
            <a:extLst>
              <a:ext uri="{FF2B5EF4-FFF2-40B4-BE49-F238E27FC236}">
                <a16:creationId xmlns:a16="http://schemas.microsoft.com/office/drawing/2014/main" id="{0974D6E6-A381-E3BB-99BD-D6493C7449B1}"/>
              </a:ext>
            </a:extLst>
          </p:cNvPr>
          <p:cNvPicPr>
            <a:picLocks noChangeAspect="1"/>
          </p:cNvPicPr>
          <p:nvPr/>
        </p:nvPicPr>
        <p:blipFill>
          <a:blip r:embed="rId3"/>
          <a:stretch>
            <a:fillRect/>
          </a:stretch>
        </p:blipFill>
        <p:spPr>
          <a:xfrm>
            <a:off x="303992" y="3531886"/>
            <a:ext cx="10097909" cy="3248478"/>
          </a:xfrm>
          <a:prstGeom prst="rect">
            <a:avLst/>
          </a:prstGeom>
        </p:spPr>
      </p:pic>
      <p:sp>
        <p:nvSpPr>
          <p:cNvPr id="8" name="pole tekstowe 7">
            <a:extLst>
              <a:ext uri="{FF2B5EF4-FFF2-40B4-BE49-F238E27FC236}">
                <a16:creationId xmlns:a16="http://schemas.microsoft.com/office/drawing/2014/main" id="{A0EC81B7-DE80-F014-51BE-51ADF0F320B7}"/>
              </a:ext>
            </a:extLst>
          </p:cNvPr>
          <p:cNvSpPr txBox="1"/>
          <p:nvPr/>
        </p:nvSpPr>
        <p:spPr>
          <a:xfrm>
            <a:off x="303992" y="3091544"/>
            <a:ext cx="63907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b="1" dirty="0">
                <a:solidFill>
                  <a:schemeClr val="bg1"/>
                </a:solidFill>
                <a:latin typeface="Gill Sans MT" panose="020B0502020104020203" pitchFamily="34" charset="-18"/>
              </a:rPr>
              <a:t>Pierwszy wist gracza </a:t>
            </a:r>
            <a:r>
              <a:rPr lang="pl-PL" b="1" dirty="0">
                <a:solidFill>
                  <a:srgbClr val="00B0F0"/>
                </a:solidFill>
                <a:latin typeface="Gill Sans MT" panose="020B0502020104020203" pitchFamily="34" charset="-18"/>
              </a:rPr>
              <a:t>NORTH</a:t>
            </a:r>
            <a:r>
              <a:rPr lang="pl-PL" b="1" dirty="0">
                <a:solidFill>
                  <a:schemeClr val="bg1"/>
                </a:solidFill>
                <a:latin typeface="Gill Sans MT" panose="020B0502020104020203" pitchFamily="34" charset="-18"/>
              </a:rPr>
              <a:t>: 7 trefl. Jak rozgrywacie?</a:t>
            </a:r>
          </a:p>
        </p:txBody>
      </p:sp>
    </p:spTree>
    <p:extLst>
      <p:ext uri="{BB962C8B-B14F-4D97-AF65-F5344CB8AC3E}">
        <p14:creationId xmlns:p14="http://schemas.microsoft.com/office/powerpoint/2010/main" val="98490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DACCAC36-DD3B-65AA-9695-E7E26FE9FE66}"/>
              </a:ext>
            </a:extLst>
          </p:cNvPr>
          <p:cNvSpPr txBox="1"/>
          <p:nvPr/>
        </p:nvSpPr>
        <p:spPr>
          <a:xfrm>
            <a:off x="859970" y="152400"/>
            <a:ext cx="11038115" cy="2862322"/>
          </a:xfrm>
          <a:prstGeom prst="rect">
            <a:avLst/>
          </a:prstGeom>
          <a:noFill/>
        </p:spPr>
        <p:txBody>
          <a:bodyPr wrap="square" rtlCol="0">
            <a:spAutoFit/>
          </a:bodyPr>
          <a:lstStyle/>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rPr>
              <a:t>Jeżeli zaczęliście </a:t>
            </a:r>
            <a:r>
              <a:rPr lang="pl-PL" sz="2000" dirty="0">
                <a:solidFill>
                  <a:schemeClr val="bg1"/>
                </a:solidFill>
                <a:latin typeface="Gill Sans MT" panose="020B0502020104020203" pitchFamily="34" charset="-18"/>
              </a:rPr>
              <a:t>po wzięciu asem trefl od impasu kier to bardzo dobrze, </a:t>
            </a:r>
            <a:r>
              <a:rPr lang="pl-PL" sz="2000" b="1" dirty="0">
                <a:solidFill>
                  <a:srgbClr val="00B0F0"/>
                </a:solidFill>
                <a:latin typeface="Gill Sans MT" panose="020B0502020104020203" pitchFamily="34" charset="-18"/>
              </a:rPr>
              <a:t>gracz NORTH </a:t>
            </a:r>
            <a:r>
              <a:rPr lang="pl-PL" sz="2000" dirty="0">
                <a:solidFill>
                  <a:schemeClr val="bg1"/>
                </a:solidFill>
                <a:latin typeface="Gill Sans MT" panose="020B0502020104020203" pitchFamily="34" charset="-18"/>
              </a:rPr>
              <a:t>wziął i kontynuował trefla do skrótu. Teraz po zgraniu drugiej rundy kierów należy zagrać w karo- jaką kartą? Jeżeli zagraliście jak ja asem karo to czekała na Was pułapka…Arcymistrz po analizie zrzucił Króla karo i kontraktu nie dało się wygrać….ja już po zagraniu asa karo wiedziałem, jaki błąd popełniłem i siedziałem sztywny i zestresowany 1 minutę błagając w myślach, żeby nie wymyślił tego…po siedmiu dniach grania organizm często jest już bardzo zmęczony, a w samym Marakeszu codziennie temperatury sięgały od 35 do 42 stopni co nie ułatwiało regeneracji…no właśnie regeneracja jest najważniejsza na tego typu zawodach, dopiero jak przeżyje się taki maraton człowiek rozumie skąd nawet najlepsi brydżyści popełniają błędy.</a:t>
            </a:r>
          </a:p>
        </p:txBody>
      </p:sp>
      <p:pic>
        <p:nvPicPr>
          <p:cNvPr id="3" name="Obraz 2">
            <a:extLst>
              <a:ext uri="{FF2B5EF4-FFF2-40B4-BE49-F238E27FC236}">
                <a16:creationId xmlns:a16="http://schemas.microsoft.com/office/drawing/2014/main" id="{94DD3B2B-2463-EBA9-AED4-398CCBC5F7C7}"/>
              </a:ext>
            </a:extLst>
          </p:cNvPr>
          <p:cNvPicPr>
            <a:picLocks noChangeAspect="1"/>
          </p:cNvPicPr>
          <p:nvPr/>
        </p:nvPicPr>
        <p:blipFill>
          <a:blip r:embed="rId2"/>
          <a:stretch>
            <a:fillRect/>
          </a:stretch>
        </p:blipFill>
        <p:spPr>
          <a:xfrm>
            <a:off x="1330072" y="3429000"/>
            <a:ext cx="10097909" cy="3248478"/>
          </a:xfrm>
          <a:prstGeom prst="rect">
            <a:avLst/>
          </a:prstGeom>
        </p:spPr>
      </p:pic>
      <p:sp>
        <p:nvSpPr>
          <p:cNvPr id="4" name="pole tekstowe 3">
            <a:extLst>
              <a:ext uri="{FF2B5EF4-FFF2-40B4-BE49-F238E27FC236}">
                <a16:creationId xmlns:a16="http://schemas.microsoft.com/office/drawing/2014/main" id="{74890C91-D137-9B21-2A4E-4CCBC2BECA33}"/>
              </a:ext>
            </a:extLst>
          </p:cNvPr>
          <p:cNvSpPr txBox="1"/>
          <p:nvPr/>
        </p:nvSpPr>
        <p:spPr>
          <a:xfrm>
            <a:off x="6901542" y="3014722"/>
            <a:ext cx="343988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b="1" dirty="0">
                <a:solidFill>
                  <a:schemeClr val="bg1"/>
                </a:solidFill>
                <a:latin typeface="Gill Sans MT" panose="020B0502020104020203" pitchFamily="34" charset="-18"/>
              </a:rPr>
              <a:t>CAŁE ROZDANIE</a:t>
            </a:r>
          </a:p>
        </p:txBody>
      </p:sp>
    </p:spTree>
    <p:extLst>
      <p:ext uri="{BB962C8B-B14F-4D97-AF65-F5344CB8AC3E}">
        <p14:creationId xmlns:p14="http://schemas.microsoft.com/office/powerpoint/2010/main" val="33955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EE1EB5ED-5AD7-67B3-566E-C741CA0FAFC0}"/>
              </a:ext>
            </a:extLst>
          </p:cNvPr>
          <p:cNvSpPr txBox="1"/>
          <p:nvPr/>
        </p:nvSpPr>
        <p:spPr>
          <a:xfrm>
            <a:off x="794657" y="293914"/>
            <a:ext cx="9666514" cy="707886"/>
          </a:xfrm>
          <a:prstGeom prst="rect">
            <a:avLst/>
          </a:prstGeom>
          <a:noFill/>
        </p:spPr>
        <p:txBody>
          <a:bodyPr wrap="square" rtlCol="0">
            <a:spAutoFit/>
          </a:bodyPr>
          <a:lstStyle/>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rPr>
              <a:t>Na koniec pokażę </a:t>
            </a:r>
            <a:r>
              <a:rPr lang="pl-PL" sz="2000" dirty="0">
                <a:solidFill>
                  <a:schemeClr val="bg1"/>
                </a:solidFill>
                <a:latin typeface="Gill Sans MT" panose="020B0502020104020203" pitchFamily="34" charset="-18"/>
              </a:rPr>
              <a:t>Wam najciekawszą kartę z finału Mistrzostw Świata. Jestem ciekawy co licytujecie?</a:t>
            </a:r>
          </a:p>
        </p:txBody>
      </p:sp>
      <p:pic>
        <p:nvPicPr>
          <p:cNvPr id="4" name="Obraz 3">
            <a:extLst>
              <a:ext uri="{FF2B5EF4-FFF2-40B4-BE49-F238E27FC236}">
                <a16:creationId xmlns:a16="http://schemas.microsoft.com/office/drawing/2014/main" id="{F5D8CD17-EE2D-C0D7-89B4-6758D7531A3D}"/>
              </a:ext>
            </a:extLst>
          </p:cNvPr>
          <p:cNvPicPr>
            <a:picLocks noChangeAspect="1"/>
          </p:cNvPicPr>
          <p:nvPr/>
        </p:nvPicPr>
        <p:blipFill>
          <a:blip r:embed="rId2"/>
          <a:stretch>
            <a:fillRect/>
          </a:stretch>
        </p:blipFill>
        <p:spPr>
          <a:xfrm>
            <a:off x="870858" y="1240971"/>
            <a:ext cx="2786742" cy="1705053"/>
          </a:xfrm>
          <a:prstGeom prst="rect">
            <a:avLst/>
          </a:prstGeom>
        </p:spPr>
      </p:pic>
      <p:sp>
        <p:nvSpPr>
          <p:cNvPr id="5" name="Strzałka: w prawo 4">
            <a:extLst>
              <a:ext uri="{FF2B5EF4-FFF2-40B4-BE49-F238E27FC236}">
                <a16:creationId xmlns:a16="http://schemas.microsoft.com/office/drawing/2014/main" id="{BB240D9D-EBA1-0B41-7F91-5B66FA895017}"/>
              </a:ext>
            </a:extLst>
          </p:cNvPr>
          <p:cNvSpPr/>
          <p:nvPr/>
        </p:nvSpPr>
        <p:spPr>
          <a:xfrm>
            <a:off x="3824981" y="1948300"/>
            <a:ext cx="899420" cy="2903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89CAEDE6-160E-127C-2A59-27EE44C59F23}"/>
              </a:ext>
            </a:extLst>
          </p:cNvPr>
          <p:cNvSpPr txBox="1"/>
          <p:nvPr/>
        </p:nvSpPr>
        <p:spPr>
          <a:xfrm>
            <a:off x="4822371" y="1908831"/>
            <a:ext cx="317862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b="1" dirty="0">
                <a:solidFill>
                  <a:schemeClr val="bg1"/>
                </a:solidFill>
                <a:latin typeface="Gill Sans MT" panose="020B0502020104020203" pitchFamily="34" charset="-18"/>
              </a:rPr>
              <a:t>Siedzimy na 4 ręce </a:t>
            </a:r>
            <a:r>
              <a:rPr lang="pl-PL" b="1" dirty="0">
                <a:solidFill>
                  <a:srgbClr val="00B050"/>
                </a:solidFill>
                <a:latin typeface="Gill Sans MT" panose="020B0502020104020203" pitchFamily="34" charset="-18"/>
              </a:rPr>
              <a:t>EAST</a:t>
            </a:r>
          </a:p>
        </p:txBody>
      </p:sp>
      <p:pic>
        <p:nvPicPr>
          <p:cNvPr id="8" name="Obraz 7">
            <a:extLst>
              <a:ext uri="{FF2B5EF4-FFF2-40B4-BE49-F238E27FC236}">
                <a16:creationId xmlns:a16="http://schemas.microsoft.com/office/drawing/2014/main" id="{E5435DC8-C962-BC68-69A8-EAF8370FE8F2}"/>
              </a:ext>
            </a:extLst>
          </p:cNvPr>
          <p:cNvPicPr>
            <a:picLocks noChangeAspect="1"/>
          </p:cNvPicPr>
          <p:nvPr/>
        </p:nvPicPr>
        <p:blipFill>
          <a:blip r:embed="rId3"/>
          <a:stretch>
            <a:fillRect/>
          </a:stretch>
        </p:blipFill>
        <p:spPr>
          <a:xfrm>
            <a:off x="699674" y="3224663"/>
            <a:ext cx="5915851" cy="1848108"/>
          </a:xfrm>
          <a:prstGeom prst="rect">
            <a:avLst/>
          </a:prstGeom>
        </p:spPr>
      </p:pic>
      <p:sp>
        <p:nvSpPr>
          <p:cNvPr id="9" name="Strzałka: w prawo 8">
            <a:extLst>
              <a:ext uri="{FF2B5EF4-FFF2-40B4-BE49-F238E27FC236}">
                <a16:creationId xmlns:a16="http://schemas.microsoft.com/office/drawing/2014/main" id="{9BD53E11-4A82-555C-5941-0B6E65118781}"/>
              </a:ext>
            </a:extLst>
          </p:cNvPr>
          <p:cNvSpPr/>
          <p:nvPr/>
        </p:nvSpPr>
        <p:spPr>
          <a:xfrm rot="5400000">
            <a:off x="3263999" y="5269082"/>
            <a:ext cx="746407" cy="3537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8229EADA-6B40-7F7D-8F77-DEDE06FBD344}"/>
              </a:ext>
            </a:extLst>
          </p:cNvPr>
          <p:cNvSpPr txBox="1"/>
          <p:nvPr/>
        </p:nvSpPr>
        <p:spPr>
          <a:xfrm>
            <a:off x="1034143" y="6019271"/>
            <a:ext cx="6727371" cy="400110"/>
          </a:xfrm>
          <a:prstGeom prst="rect">
            <a:avLst/>
          </a:prstGeom>
          <a:noFill/>
        </p:spPr>
        <p:txBody>
          <a:bodyPr wrap="square" rtlCol="0">
            <a:spAutoFit/>
          </a:bodyPr>
          <a:lstStyle/>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rPr>
              <a:t>Przeciwnicy</a:t>
            </a:r>
            <a:r>
              <a:rPr lang="pl-PL" sz="2000" dirty="0">
                <a:solidFill>
                  <a:schemeClr val="bg1"/>
                </a:solidFill>
                <a:latin typeface="Gill Sans MT" panose="020B0502020104020203" pitchFamily="34" charset="-18"/>
              </a:rPr>
              <a:t> jeńców nie biorą…co robimy? Na co nas stać?</a:t>
            </a:r>
          </a:p>
        </p:txBody>
      </p:sp>
    </p:spTree>
    <p:extLst>
      <p:ext uri="{BB962C8B-B14F-4D97-AF65-F5344CB8AC3E}">
        <p14:creationId xmlns:p14="http://schemas.microsoft.com/office/powerpoint/2010/main" val="347168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448E2951-857F-E696-51F7-4B94F2CE7B3B}"/>
              </a:ext>
            </a:extLst>
          </p:cNvPr>
          <p:cNvPicPr>
            <a:picLocks noChangeAspect="1"/>
          </p:cNvPicPr>
          <p:nvPr/>
        </p:nvPicPr>
        <p:blipFill>
          <a:blip r:embed="rId2"/>
          <a:stretch>
            <a:fillRect/>
          </a:stretch>
        </p:blipFill>
        <p:spPr>
          <a:xfrm>
            <a:off x="1027992" y="947058"/>
            <a:ext cx="10136015" cy="4058550"/>
          </a:xfrm>
          <a:prstGeom prst="rect">
            <a:avLst/>
          </a:prstGeom>
        </p:spPr>
      </p:pic>
      <p:sp>
        <p:nvSpPr>
          <p:cNvPr id="4" name="pole tekstowe 3">
            <a:extLst>
              <a:ext uri="{FF2B5EF4-FFF2-40B4-BE49-F238E27FC236}">
                <a16:creationId xmlns:a16="http://schemas.microsoft.com/office/drawing/2014/main" id="{AF75B81D-5866-ACB6-1887-FE92CD122DF6}"/>
              </a:ext>
            </a:extLst>
          </p:cNvPr>
          <p:cNvSpPr txBox="1"/>
          <p:nvPr/>
        </p:nvSpPr>
        <p:spPr>
          <a:xfrm>
            <a:off x="7021285" y="478351"/>
            <a:ext cx="343988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b="1" dirty="0">
                <a:solidFill>
                  <a:schemeClr val="bg1"/>
                </a:solidFill>
                <a:latin typeface="Gill Sans MT" panose="020B0502020104020203" pitchFamily="34" charset="-18"/>
              </a:rPr>
              <a:t>CAŁE ROZDANIE</a:t>
            </a:r>
          </a:p>
        </p:txBody>
      </p:sp>
      <p:sp>
        <p:nvSpPr>
          <p:cNvPr id="5" name="pole tekstowe 4">
            <a:extLst>
              <a:ext uri="{FF2B5EF4-FFF2-40B4-BE49-F238E27FC236}">
                <a16:creationId xmlns:a16="http://schemas.microsoft.com/office/drawing/2014/main" id="{30F6E2EE-F697-4D1C-6E1B-4EE83D8A4AEC}"/>
              </a:ext>
            </a:extLst>
          </p:cNvPr>
          <p:cNvSpPr txBox="1"/>
          <p:nvPr/>
        </p:nvSpPr>
        <p:spPr>
          <a:xfrm>
            <a:off x="985156" y="5172278"/>
            <a:ext cx="10825844" cy="1631216"/>
          </a:xfrm>
          <a:prstGeom prst="rect">
            <a:avLst/>
          </a:prstGeom>
          <a:noFill/>
        </p:spPr>
        <p:txBody>
          <a:bodyPr wrap="square" rtlCol="0">
            <a:spAutoFit/>
          </a:bodyPr>
          <a:lstStyle/>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rPr>
              <a:t>Jak widzicie szedł </a:t>
            </a:r>
            <a:r>
              <a:rPr lang="pl-PL" sz="2000" dirty="0">
                <a:solidFill>
                  <a:schemeClr val="bg1"/>
                </a:solidFill>
                <a:latin typeface="Gill Sans MT" panose="020B0502020104020203" pitchFamily="34" charset="-18"/>
              </a:rPr>
              <a:t>na linii EW szlemik i szlem…no właśnie z ciekawostek- zauważcie, że szlem szedł tylko w piki, w kiery już nie </a:t>
            </a:r>
            <a:r>
              <a:rPr lang="pl-PL" sz="2000" dirty="0">
                <a:solidFill>
                  <a:schemeClr val="bg1"/>
                </a:solidFill>
                <a:latin typeface="Gill Sans MT" panose="020B0502020104020203" pitchFamily="34" charset="-18"/>
                <a:sym typeface="Wingdings" panose="05000000000000000000" pitchFamily="2" charset="2"/>
              </a:rPr>
              <a:t> zapisy na Sali były bardzo różne, ale na naszym stole wydarzyła się prawdziwa katastrofa…przeciwnik grał 5 trefl z X…nie pytajcie jak do tego doszło  każdy z nas jest tylko człowiekiem i popełnia błędy. Ale na końcu najważniejsza jest nasza postawa wobec naszych bliskich ludzi i partnerów.  Nie dajmy ponieść się emocjom to bardzo ważne.</a:t>
            </a:r>
            <a:endParaRPr lang="pl-PL" sz="2000" dirty="0">
              <a:solidFill>
                <a:schemeClr val="bg1"/>
              </a:solidFill>
              <a:latin typeface="Gill Sans MT" panose="020B0502020104020203" pitchFamily="34" charset="-18"/>
            </a:endParaRPr>
          </a:p>
        </p:txBody>
      </p:sp>
    </p:spTree>
    <p:extLst>
      <p:ext uri="{BB962C8B-B14F-4D97-AF65-F5344CB8AC3E}">
        <p14:creationId xmlns:p14="http://schemas.microsoft.com/office/powerpoint/2010/main" val="2626624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7EFF05-A8DA-4B3E-9C21-7A04283D4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4CA1620-2C02-4B4E-97C8-06FCE85EE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657DE79-27F8-4881-BE3B-5321D1801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B733608-1322-485D-B942-B827E6997F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527" y="954724"/>
            <a:ext cx="10904945" cy="3364228"/>
            <a:chOff x="643527" y="954724"/>
            <a:chExt cx="10904945" cy="3364228"/>
          </a:xfrm>
        </p:grpSpPr>
        <p:sp>
          <p:nvSpPr>
            <p:cNvPr id="16" name="Freeform 78">
              <a:extLst>
                <a:ext uri="{FF2B5EF4-FFF2-40B4-BE49-F238E27FC236}">
                  <a16:creationId xmlns:a16="http://schemas.microsoft.com/office/drawing/2014/main" id="{7975F1CD-7143-447F-AC1A-8D3EA46ECA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7" name="Freeform 79">
              <a:extLst>
                <a:ext uri="{FF2B5EF4-FFF2-40B4-BE49-F238E27FC236}">
                  <a16:creationId xmlns:a16="http://schemas.microsoft.com/office/drawing/2014/main" id="{501A6B8C-11DF-404A-89DD-354DA4C1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85">
              <a:extLst>
                <a:ext uri="{FF2B5EF4-FFF2-40B4-BE49-F238E27FC236}">
                  <a16:creationId xmlns:a16="http://schemas.microsoft.com/office/drawing/2014/main" id="{14D1F65C-CD34-4E1F-8743-D3879A8712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9" name="Freeform 80">
              <a:extLst>
                <a:ext uri="{FF2B5EF4-FFF2-40B4-BE49-F238E27FC236}">
                  <a16:creationId xmlns:a16="http://schemas.microsoft.com/office/drawing/2014/main" id="{E5C58F66-1B6C-4935-9BB4-583D612CD2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84">
              <a:extLst>
                <a:ext uri="{FF2B5EF4-FFF2-40B4-BE49-F238E27FC236}">
                  <a16:creationId xmlns:a16="http://schemas.microsoft.com/office/drawing/2014/main" id="{F41F116D-556B-4BC2-9DCD-46DA7CCC0E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7">
              <a:extLst>
                <a:ext uri="{FF2B5EF4-FFF2-40B4-BE49-F238E27FC236}">
                  <a16:creationId xmlns:a16="http://schemas.microsoft.com/office/drawing/2014/main" id="{DE46F0F4-2435-4BDC-A92C-EB13608804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p:nvSpPr>
          <p:cNvPr id="2" name="pole tekstowe 1">
            <a:extLst>
              <a:ext uri="{FF2B5EF4-FFF2-40B4-BE49-F238E27FC236}">
                <a16:creationId xmlns:a16="http://schemas.microsoft.com/office/drawing/2014/main" id="{0F7B078D-0164-E21C-175A-10D830890E71}"/>
              </a:ext>
            </a:extLst>
          </p:cNvPr>
          <p:cNvSpPr txBox="1"/>
          <p:nvPr/>
        </p:nvSpPr>
        <p:spPr>
          <a:xfrm>
            <a:off x="2640014" y="1334791"/>
            <a:ext cx="6911974" cy="2803071"/>
          </a:xfrm>
          <a:prstGeom prst="rect">
            <a:avLst/>
          </a:prstGeom>
        </p:spPr>
        <p:txBody>
          <a:bodyPr vert="horz" wrap="square" lIns="0" tIns="0" rIns="0" bIns="0" rtlCol="0" anchor="ctr" anchorCtr="0">
            <a:normAutofit/>
          </a:bodyPr>
          <a:lstStyle/>
          <a:p>
            <a:pPr algn="ctr">
              <a:spcBef>
                <a:spcPct val="0"/>
              </a:spcBef>
              <a:spcAft>
                <a:spcPts val="600"/>
              </a:spcAft>
            </a:pPr>
            <a:r>
              <a:rPr lang="en-US" sz="5200" b="1" spc="-100">
                <a:latin typeface="+mj-lt"/>
                <a:ea typeface="+mj-ea"/>
                <a:cs typeface="+mj-cs"/>
              </a:rPr>
              <a:t>Dziękuje Wam za uwagę i zapraszam na trening praktyczny </a:t>
            </a:r>
            <a:r>
              <a:rPr lang="en-US" sz="5200" b="1" spc="-100">
                <a:latin typeface="+mj-lt"/>
                <a:ea typeface="+mj-ea"/>
                <a:cs typeface="+mj-cs"/>
                <a:sym typeface="Wingdings" panose="05000000000000000000" pitchFamily="2" charset="2"/>
              </a:rPr>
              <a:t></a:t>
            </a:r>
            <a:endParaRPr lang="en-US" sz="5200" b="1" spc="-100">
              <a:latin typeface="+mj-lt"/>
              <a:ea typeface="+mj-ea"/>
              <a:cs typeface="+mj-cs"/>
            </a:endParaRPr>
          </a:p>
        </p:txBody>
      </p:sp>
      <p:sp useBgFill="1">
        <p:nvSpPr>
          <p:cNvPr id="23" name="Freeform: Shape 22">
            <a:extLst>
              <a:ext uri="{FF2B5EF4-FFF2-40B4-BE49-F238E27FC236}">
                <a16:creationId xmlns:a16="http://schemas.microsoft.com/office/drawing/2014/main" id="{085AB271-571D-4C19-9FCC-C760834A8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226" y="359229"/>
            <a:ext cx="805544" cy="12191999"/>
          </a:xfrm>
          <a:custGeom>
            <a:avLst/>
            <a:gdLst>
              <a:gd name="connsiteX0" fmla="*/ 0 w 1214924"/>
              <a:gd name="connsiteY0" fmla="*/ 12191999 h 12191999"/>
              <a:gd name="connsiteX1" fmla="*/ 32 w 1214924"/>
              <a:gd name="connsiteY1" fmla="*/ 12166053 h 12191999"/>
              <a:gd name="connsiteX2" fmla="*/ 59979 w 1214924"/>
              <a:gd name="connsiteY2" fmla="*/ 9224089 h 12191999"/>
              <a:gd name="connsiteX3" fmla="*/ 120877 w 1214924"/>
              <a:gd name="connsiteY3" fmla="*/ 8004225 h 12191999"/>
              <a:gd name="connsiteX4" fmla="*/ 59979 w 1214924"/>
              <a:gd name="connsiteY4" fmla="*/ 7211315 h 12191999"/>
              <a:gd name="connsiteX5" fmla="*/ 59979 w 1214924"/>
              <a:gd name="connsiteY5" fmla="*/ 6601383 h 12191999"/>
              <a:gd name="connsiteX6" fmla="*/ 59979 w 1214924"/>
              <a:gd name="connsiteY6" fmla="*/ 5015562 h 12191999"/>
              <a:gd name="connsiteX7" fmla="*/ 120877 w 1214924"/>
              <a:gd name="connsiteY7" fmla="*/ 3185768 h 12191999"/>
              <a:gd name="connsiteX8" fmla="*/ 74847 w 1214924"/>
              <a:gd name="connsiteY8" fmla="*/ 4714 h 12191999"/>
              <a:gd name="connsiteX9" fmla="*/ 74778 w 1214924"/>
              <a:gd name="connsiteY9" fmla="*/ 0 h 12191999"/>
              <a:gd name="connsiteX10" fmla="*/ 1214924 w 1214924"/>
              <a:gd name="connsiteY10" fmla="*/ 0 h 12191999"/>
              <a:gd name="connsiteX11" fmla="*/ 1214924 w 1214924"/>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924" h="12191999">
                <a:moveTo>
                  <a:pt x="0" y="12191999"/>
                </a:moveTo>
                <a:lnTo>
                  <a:pt x="32" y="12166053"/>
                </a:lnTo>
                <a:cubicBezTo>
                  <a:pt x="2886" y="11339787"/>
                  <a:pt x="14305" y="10367710"/>
                  <a:pt x="59979" y="9224089"/>
                </a:cubicBezTo>
                <a:cubicBezTo>
                  <a:pt x="120877" y="8004225"/>
                  <a:pt x="120877" y="8004225"/>
                  <a:pt x="120877" y="8004225"/>
                </a:cubicBezTo>
                <a:cubicBezTo>
                  <a:pt x="120877" y="7760253"/>
                  <a:pt x="59979" y="7516280"/>
                  <a:pt x="59979" y="7211315"/>
                </a:cubicBezTo>
                <a:cubicBezTo>
                  <a:pt x="59979" y="6906349"/>
                  <a:pt x="59979" y="6662377"/>
                  <a:pt x="59979" y="6601383"/>
                </a:cubicBezTo>
                <a:cubicBezTo>
                  <a:pt x="59979" y="5015562"/>
                  <a:pt x="59979" y="5015562"/>
                  <a:pt x="59979" y="5015562"/>
                </a:cubicBezTo>
                <a:cubicBezTo>
                  <a:pt x="120877" y="3185768"/>
                  <a:pt x="120877" y="3185768"/>
                  <a:pt x="120877" y="3185768"/>
                </a:cubicBezTo>
                <a:cubicBezTo>
                  <a:pt x="98040" y="1607571"/>
                  <a:pt x="83767" y="621197"/>
                  <a:pt x="74847" y="4714"/>
                </a:cubicBezTo>
                <a:lnTo>
                  <a:pt x="74778" y="0"/>
                </a:lnTo>
                <a:lnTo>
                  <a:pt x="1214924" y="0"/>
                </a:lnTo>
                <a:lnTo>
                  <a:pt x="1214924" y="12191999"/>
                </a:lnTo>
                <a:close/>
              </a:path>
            </a:pathLst>
          </a:custGeom>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91591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7DA1D93-EFC6-64D2-6DD2-9512B84A5284}"/>
              </a:ext>
            </a:extLst>
          </p:cNvPr>
          <p:cNvSpPr txBox="1"/>
          <p:nvPr/>
        </p:nvSpPr>
        <p:spPr>
          <a:xfrm>
            <a:off x="903515" y="453909"/>
            <a:ext cx="8316686" cy="6247864"/>
          </a:xfrm>
          <a:prstGeom prst="rect">
            <a:avLst/>
          </a:prstGeom>
          <a:noFill/>
        </p:spPr>
        <p:txBody>
          <a:bodyPr wrap="square">
            <a:spAutoFit/>
          </a:bodyPr>
          <a:lstStyle/>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rPr>
              <a:t>Finał rozgrywek polegał </a:t>
            </a:r>
            <a:r>
              <a:rPr lang="pl-PL" sz="2000" dirty="0">
                <a:solidFill>
                  <a:schemeClr val="bg1"/>
                </a:solidFill>
                <a:latin typeface="Gill Sans MT" panose="020B0502020104020203" pitchFamily="34" charset="-18"/>
              </a:rPr>
              <a:t>na rozegraniu co najmniej 5 turniejów po 8 rozdań i osiągnięciu jak najwyższej średniej na maxy na sztuczną inteligencję</a:t>
            </a:r>
          </a:p>
          <a:p>
            <a:pPr marL="285750" indent="-285750">
              <a:buFont typeface="Wingdings" panose="05000000000000000000" pitchFamily="2" charset="2"/>
              <a:buChar char="q"/>
            </a:pPr>
            <a:endParaRPr lang="pl-PL" sz="2000" dirty="0">
              <a:solidFill>
                <a:schemeClr val="bg1"/>
              </a:solidFill>
              <a:latin typeface="Gill Sans MT" panose="020B0502020104020203" pitchFamily="34" charset="-18"/>
            </a:endParaRPr>
          </a:p>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rPr>
              <a:t>Finał rozgrywałem w drodze powrotnej </a:t>
            </a:r>
            <a:r>
              <a:rPr lang="pl-PL" sz="2000" dirty="0">
                <a:solidFill>
                  <a:schemeClr val="bg1"/>
                </a:solidFill>
                <a:latin typeface="Gill Sans MT" panose="020B0502020104020203" pitchFamily="34" charset="-18"/>
              </a:rPr>
              <a:t>w aucie po rozegraniu 50 rozdań  Grand Prix Polski w Sławie </a:t>
            </a:r>
            <a:r>
              <a:rPr lang="pl-PL" sz="2000" dirty="0">
                <a:solidFill>
                  <a:schemeClr val="bg1"/>
                </a:solidFill>
                <a:latin typeface="Gill Sans MT" panose="020B0502020104020203" pitchFamily="34" charset="-18"/>
                <a:sym typeface="Wingdings" panose="05000000000000000000" pitchFamily="2" charset="2"/>
              </a:rPr>
              <a:t> i to tylko dzięki koledze Wojtkowi Strzemeckiemu, który przypomniał mi, że dzisiaj mam do rozegrania finał</a:t>
            </a:r>
          </a:p>
          <a:p>
            <a:pPr marL="285750" indent="-285750">
              <a:buFont typeface="Wingdings" panose="05000000000000000000" pitchFamily="2" charset="2"/>
              <a:buChar char="q"/>
            </a:pPr>
            <a:endParaRPr lang="pl-PL" sz="2000" dirty="0">
              <a:solidFill>
                <a:schemeClr val="bg1"/>
              </a:solidFill>
              <a:latin typeface="Gill Sans MT" panose="020B0502020104020203" pitchFamily="34" charset="-18"/>
              <a:sym typeface="Wingdings" panose="05000000000000000000" pitchFamily="2" charset="2"/>
            </a:endParaRPr>
          </a:p>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sym typeface="Wingdings" panose="05000000000000000000" pitchFamily="2" charset="2"/>
              </a:rPr>
              <a:t>W ciągu 2 godzin drogi powrotnej </a:t>
            </a:r>
            <a:r>
              <a:rPr lang="pl-PL" sz="2000" dirty="0">
                <a:solidFill>
                  <a:schemeClr val="bg1"/>
                </a:solidFill>
                <a:latin typeface="Gill Sans MT" panose="020B0502020104020203" pitchFamily="34" charset="-18"/>
                <a:sym typeface="Wingdings" panose="05000000000000000000" pitchFamily="2" charset="2"/>
              </a:rPr>
              <a:t>w aucie rozegrałem kolejne 40 rozdań i rano poszedłem do pracy nie przeczuwając co się święci…</a:t>
            </a:r>
          </a:p>
          <a:p>
            <a:pPr marL="285750" indent="-285750">
              <a:buFont typeface="Wingdings" panose="05000000000000000000" pitchFamily="2" charset="2"/>
              <a:buChar char="q"/>
            </a:pPr>
            <a:endParaRPr lang="pl-PL" sz="2000" dirty="0">
              <a:solidFill>
                <a:schemeClr val="bg1"/>
              </a:solidFill>
              <a:latin typeface="Gill Sans MT" panose="020B0502020104020203" pitchFamily="34" charset="-18"/>
              <a:sym typeface="Wingdings" panose="05000000000000000000" pitchFamily="2" charset="2"/>
            </a:endParaRPr>
          </a:p>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sym typeface="Wingdings" panose="05000000000000000000" pitchFamily="2" charset="2"/>
              </a:rPr>
              <a:t>Około godziny 13:30 otrzymałem </a:t>
            </a:r>
            <a:r>
              <a:rPr lang="pl-PL" sz="2000" dirty="0">
                <a:solidFill>
                  <a:schemeClr val="bg1"/>
                </a:solidFill>
                <a:latin typeface="Gill Sans MT" panose="020B0502020104020203" pitchFamily="34" charset="-18"/>
                <a:sym typeface="Wingdings" panose="05000000000000000000" pitchFamily="2" charset="2"/>
              </a:rPr>
              <a:t>powiadomienie od platformy BBO, że z wynikiem około 75% z 5 turniejów zostałem pierwszym mistrzem świata na sztuczną inteligencję</a:t>
            </a:r>
          </a:p>
          <a:p>
            <a:endParaRPr lang="pl-PL" sz="2000" dirty="0">
              <a:solidFill>
                <a:schemeClr val="bg1"/>
              </a:solidFill>
              <a:latin typeface="Gill Sans MT" panose="020B0502020104020203" pitchFamily="34" charset="-18"/>
              <a:sym typeface="Wingdings" panose="05000000000000000000" pitchFamily="2" charset="2"/>
            </a:endParaRPr>
          </a:p>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sym typeface="Wingdings" panose="05000000000000000000" pitchFamily="2" charset="2"/>
              </a:rPr>
              <a:t>Po tygodniu czasu zostałem również zaproszony </a:t>
            </a:r>
            <a:r>
              <a:rPr lang="pl-PL" sz="2000" dirty="0">
                <a:solidFill>
                  <a:schemeClr val="bg1"/>
                </a:solidFill>
                <a:latin typeface="Gill Sans MT" panose="020B0502020104020203" pitchFamily="34" charset="-18"/>
                <a:sym typeface="Wingdings" panose="05000000000000000000" pitchFamily="2" charset="2"/>
              </a:rPr>
              <a:t>do teamu moich kolegów z Polski, którzy jechali we czwórkę na Mistrzostwa Świata do Marakeszu, ponieważ WBF pokrywał mi przelot i hotel, ale miała być to wycieczka turystyczna, a dzięki uprzejmości polskich kolegów mogłem spełnić swoje marzenie i zagrać w Otwartych Drużynowych Mistrzostwach Świata</a:t>
            </a:r>
            <a:endParaRPr lang="pl-PL" sz="2000" dirty="0">
              <a:solidFill>
                <a:schemeClr val="bg1"/>
              </a:solidFill>
              <a:latin typeface="Gill Sans MT" panose="020B0502020104020203" pitchFamily="34" charset="-18"/>
            </a:endParaRPr>
          </a:p>
        </p:txBody>
      </p:sp>
    </p:spTree>
    <p:extLst>
      <p:ext uri="{BB962C8B-B14F-4D97-AF65-F5344CB8AC3E}">
        <p14:creationId xmlns:p14="http://schemas.microsoft.com/office/powerpoint/2010/main" val="1836123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3A21B09A-B85B-457B-F66A-3649A44B01E7}"/>
              </a:ext>
            </a:extLst>
          </p:cNvPr>
          <p:cNvSpPr txBox="1"/>
          <p:nvPr/>
        </p:nvSpPr>
        <p:spPr>
          <a:xfrm>
            <a:off x="1937657" y="337457"/>
            <a:ext cx="9252857" cy="584775"/>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3200" b="1" dirty="0">
                <a:solidFill>
                  <a:schemeClr val="bg1"/>
                </a:solidFill>
                <a:latin typeface="Gill Sans MT" panose="020B0502020104020203" pitchFamily="34" charset="-18"/>
              </a:rPr>
              <a:t>ELIMINACJE- NAJCIEKAWSZE ROZDANIA</a:t>
            </a:r>
          </a:p>
        </p:txBody>
      </p:sp>
      <p:sp>
        <p:nvSpPr>
          <p:cNvPr id="5" name="pole tekstowe 4">
            <a:extLst>
              <a:ext uri="{FF2B5EF4-FFF2-40B4-BE49-F238E27FC236}">
                <a16:creationId xmlns:a16="http://schemas.microsoft.com/office/drawing/2014/main" id="{7F2B1988-A935-0D7C-26DC-B34DFE923BAC}"/>
              </a:ext>
            </a:extLst>
          </p:cNvPr>
          <p:cNvSpPr txBox="1"/>
          <p:nvPr/>
        </p:nvSpPr>
        <p:spPr>
          <a:xfrm>
            <a:off x="857236" y="5225845"/>
            <a:ext cx="10213536" cy="1323439"/>
          </a:xfrm>
          <a:prstGeom prst="rect">
            <a:avLst/>
          </a:prstGeom>
          <a:noFill/>
        </p:spPr>
        <p:txBody>
          <a:bodyPr wrap="square" rtlCol="0">
            <a:spAutoFit/>
          </a:bodyPr>
          <a:lstStyle/>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rPr>
              <a:t>Runda 5 ( z 10 granych w eliminacjach</a:t>
            </a:r>
            <a:r>
              <a:rPr lang="pl-PL" sz="2000" dirty="0">
                <a:solidFill>
                  <a:schemeClr val="bg1"/>
                </a:solidFill>
                <a:latin typeface="Gill Sans MT" panose="020B0502020104020203" pitchFamily="34" charset="-18"/>
              </a:rPr>
              <a:t>) – mój pierwszy mecz w parze z Jeremim Stępińskim. Po 4 rundach byliśmy dopiero na 66 miejscu ( z 72 zespołów) ze stratą 20 VP do awansu ( po 10 rundach eliminacyjnych do dalszych gier przechodziły 32 zespoły). Jak licytujecie powyższe rozdanie na linii </a:t>
            </a:r>
            <a:r>
              <a:rPr lang="pl-PL" sz="2000" b="1" i="1" dirty="0">
                <a:solidFill>
                  <a:schemeClr val="accent4">
                    <a:lumMod val="75000"/>
                  </a:schemeClr>
                </a:solidFill>
                <a:latin typeface="Gill Sans MT" panose="020B0502020104020203" pitchFamily="34" charset="-18"/>
              </a:rPr>
              <a:t>NORTH-SOUTH? </a:t>
            </a:r>
            <a:r>
              <a:rPr lang="pl-PL" sz="2000" b="1" i="1" u="sng" dirty="0">
                <a:solidFill>
                  <a:schemeClr val="accent4">
                    <a:lumMod val="75000"/>
                  </a:schemeClr>
                </a:solidFill>
                <a:latin typeface="Gill Sans MT" panose="020B0502020104020203" pitchFamily="34" charset="-18"/>
                <a:sym typeface="Wingdings" panose="05000000000000000000" pitchFamily="2" charset="2"/>
              </a:rPr>
              <a:t>Rozpoczyna gracz NORTH</a:t>
            </a:r>
            <a:endParaRPr lang="pl-PL" sz="2000" b="1" i="1" u="sng" dirty="0">
              <a:solidFill>
                <a:schemeClr val="accent4">
                  <a:lumMod val="75000"/>
                </a:schemeClr>
              </a:solidFill>
              <a:latin typeface="Gill Sans MT" panose="020B0502020104020203" pitchFamily="34" charset="-18"/>
            </a:endParaRPr>
          </a:p>
        </p:txBody>
      </p:sp>
      <p:pic>
        <p:nvPicPr>
          <p:cNvPr id="7" name="Obraz 6">
            <a:extLst>
              <a:ext uri="{FF2B5EF4-FFF2-40B4-BE49-F238E27FC236}">
                <a16:creationId xmlns:a16="http://schemas.microsoft.com/office/drawing/2014/main" id="{D2EDC72B-1CA2-6B74-0731-54A19591933D}"/>
              </a:ext>
            </a:extLst>
          </p:cNvPr>
          <p:cNvPicPr>
            <a:picLocks noChangeAspect="1"/>
          </p:cNvPicPr>
          <p:nvPr/>
        </p:nvPicPr>
        <p:blipFill>
          <a:blip r:embed="rId2"/>
          <a:stretch>
            <a:fillRect/>
          </a:stretch>
        </p:blipFill>
        <p:spPr>
          <a:xfrm>
            <a:off x="1937657" y="1288430"/>
            <a:ext cx="9252857" cy="3864429"/>
          </a:xfrm>
          <a:prstGeom prst="rect">
            <a:avLst/>
          </a:prstGeom>
        </p:spPr>
      </p:pic>
    </p:spTree>
    <p:extLst>
      <p:ext uri="{BB962C8B-B14F-4D97-AF65-F5344CB8AC3E}">
        <p14:creationId xmlns:p14="http://schemas.microsoft.com/office/powerpoint/2010/main" val="2704216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CBCB1AB2-A7BC-C293-49CB-FE811C6A830F}"/>
              </a:ext>
            </a:extLst>
          </p:cNvPr>
          <p:cNvPicPr>
            <a:picLocks noChangeAspect="1"/>
          </p:cNvPicPr>
          <p:nvPr/>
        </p:nvPicPr>
        <p:blipFill>
          <a:blip r:embed="rId2"/>
          <a:stretch>
            <a:fillRect/>
          </a:stretch>
        </p:blipFill>
        <p:spPr>
          <a:xfrm>
            <a:off x="0" y="0"/>
            <a:ext cx="5410200" cy="2634343"/>
          </a:xfrm>
          <a:prstGeom prst="rect">
            <a:avLst/>
          </a:prstGeom>
        </p:spPr>
      </p:pic>
      <p:sp>
        <p:nvSpPr>
          <p:cNvPr id="5" name="Strzałka: w prawo 4">
            <a:extLst>
              <a:ext uri="{FF2B5EF4-FFF2-40B4-BE49-F238E27FC236}">
                <a16:creationId xmlns:a16="http://schemas.microsoft.com/office/drawing/2014/main" id="{0D1C00ED-E018-95C6-1C1B-3F1040ACABBD}"/>
              </a:ext>
            </a:extLst>
          </p:cNvPr>
          <p:cNvSpPr/>
          <p:nvPr/>
        </p:nvSpPr>
        <p:spPr>
          <a:xfrm>
            <a:off x="5425179" y="1317171"/>
            <a:ext cx="899420" cy="2903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9F5B76C4-5556-7703-2BA1-F740E3C4F735}"/>
              </a:ext>
            </a:extLst>
          </p:cNvPr>
          <p:cNvSpPr txBox="1"/>
          <p:nvPr/>
        </p:nvSpPr>
        <p:spPr>
          <a:xfrm>
            <a:off x="6433457" y="1139202"/>
            <a:ext cx="32874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dirty="0">
                <a:solidFill>
                  <a:schemeClr val="bg1"/>
                </a:solidFill>
                <a:latin typeface="Gill Sans MT" panose="020B0502020104020203" pitchFamily="34" charset="-18"/>
              </a:rPr>
              <a:t>5</a:t>
            </a:r>
            <a:r>
              <a:rPr lang="pl-PL" b="0" i="0" dirty="0">
                <a:solidFill>
                  <a:srgbClr val="FF0000"/>
                </a:solidFill>
                <a:effectLst/>
                <a:latin typeface="Gill Sans MT" panose="020B0502020104020203" pitchFamily="34" charset="-18"/>
              </a:rPr>
              <a:t>♥</a:t>
            </a:r>
            <a:r>
              <a:rPr lang="pl-PL" b="0" i="0" dirty="0">
                <a:solidFill>
                  <a:schemeClr val="bg1"/>
                </a:solidFill>
                <a:effectLst/>
                <a:latin typeface="Gill Sans MT" panose="020B0502020104020203" pitchFamily="34" charset="-18"/>
              </a:rPr>
              <a:t>- Blackwood Wyłączeniowy</a:t>
            </a:r>
          </a:p>
          <a:p>
            <a:r>
              <a:rPr lang="pl-PL" dirty="0">
                <a:solidFill>
                  <a:schemeClr val="bg1"/>
                </a:solidFill>
                <a:latin typeface="Gill Sans MT" panose="020B0502020104020203" pitchFamily="34" charset="-18"/>
              </a:rPr>
              <a:t>6</a:t>
            </a:r>
            <a:r>
              <a:rPr lang="pl-PL" b="0" i="0" dirty="0">
                <a:solidFill>
                  <a:srgbClr val="FF0000"/>
                </a:solidFill>
                <a:effectLst/>
                <a:latin typeface="Gill Sans MT" panose="020B0502020104020203" pitchFamily="34" charset="-18"/>
              </a:rPr>
              <a:t>♦</a:t>
            </a:r>
            <a:r>
              <a:rPr lang="pl-PL" i="0" dirty="0">
                <a:solidFill>
                  <a:schemeClr val="bg1"/>
                </a:solidFill>
                <a:effectLst/>
                <a:latin typeface="Gill Sans MT" panose="020B0502020104020203" pitchFamily="34" charset="-18"/>
              </a:rPr>
              <a:t>- 2 asy z „5” i dama atu</a:t>
            </a:r>
            <a:endParaRPr lang="pl-PL" dirty="0">
              <a:solidFill>
                <a:schemeClr val="bg1"/>
              </a:solidFill>
              <a:latin typeface="Gill Sans MT" panose="020B0502020104020203" pitchFamily="34" charset="-18"/>
            </a:endParaRPr>
          </a:p>
        </p:txBody>
      </p:sp>
      <p:pic>
        <p:nvPicPr>
          <p:cNvPr id="8" name="Obraz 7">
            <a:extLst>
              <a:ext uri="{FF2B5EF4-FFF2-40B4-BE49-F238E27FC236}">
                <a16:creationId xmlns:a16="http://schemas.microsoft.com/office/drawing/2014/main" id="{D4B19D7A-4348-9230-935C-E3C9BA74D632}"/>
              </a:ext>
            </a:extLst>
          </p:cNvPr>
          <p:cNvPicPr>
            <a:picLocks noChangeAspect="1"/>
          </p:cNvPicPr>
          <p:nvPr/>
        </p:nvPicPr>
        <p:blipFill>
          <a:blip r:embed="rId3"/>
          <a:stretch>
            <a:fillRect/>
          </a:stretch>
        </p:blipFill>
        <p:spPr>
          <a:xfrm>
            <a:off x="631370" y="2852056"/>
            <a:ext cx="11092543" cy="3864429"/>
          </a:xfrm>
          <a:prstGeom prst="rect">
            <a:avLst/>
          </a:prstGeom>
        </p:spPr>
      </p:pic>
      <p:sp>
        <p:nvSpPr>
          <p:cNvPr id="9" name="pole tekstowe 8">
            <a:extLst>
              <a:ext uri="{FF2B5EF4-FFF2-40B4-BE49-F238E27FC236}">
                <a16:creationId xmlns:a16="http://schemas.microsoft.com/office/drawing/2014/main" id="{AC41447A-BE23-824B-2D28-2AF2AC4A02D0}"/>
              </a:ext>
            </a:extLst>
          </p:cNvPr>
          <p:cNvSpPr txBox="1"/>
          <p:nvPr/>
        </p:nvSpPr>
        <p:spPr>
          <a:xfrm>
            <a:off x="7119257" y="2210581"/>
            <a:ext cx="343988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b="1" dirty="0">
                <a:solidFill>
                  <a:schemeClr val="bg1"/>
                </a:solidFill>
                <a:latin typeface="Gill Sans MT" panose="020B0502020104020203" pitchFamily="34" charset="-18"/>
              </a:rPr>
              <a:t>CAŁE ROZDANIE</a:t>
            </a:r>
          </a:p>
        </p:txBody>
      </p:sp>
    </p:spTree>
    <p:extLst>
      <p:ext uri="{BB962C8B-B14F-4D97-AF65-F5344CB8AC3E}">
        <p14:creationId xmlns:p14="http://schemas.microsoft.com/office/powerpoint/2010/main" val="211612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116E1317-AC24-3E22-A26D-5BCC39915E09}"/>
              </a:ext>
            </a:extLst>
          </p:cNvPr>
          <p:cNvSpPr txBox="1"/>
          <p:nvPr/>
        </p:nvSpPr>
        <p:spPr>
          <a:xfrm>
            <a:off x="751114" y="391886"/>
            <a:ext cx="9263743" cy="1200329"/>
          </a:xfrm>
          <a:prstGeom prst="rect">
            <a:avLst/>
          </a:prstGeom>
          <a:noFill/>
        </p:spPr>
        <p:txBody>
          <a:bodyPr wrap="square" rtlCol="0">
            <a:spAutoFit/>
          </a:bodyPr>
          <a:lstStyle/>
          <a:p>
            <a:pPr marL="285750" indent="-285750">
              <a:buFont typeface="Wingdings" panose="05000000000000000000" pitchFamily="2" charset="2"/>
              <a:buChar char="§"/>
            </a:pPr>
            <a:r>
              <a:rPr lang="pl-PL" sz="2400" b="1" dirty="0">
                <a:solidFill>
                  <a:schemeClr val="bg1"/>
                </a:solidFill>
                <a:latin typeface="Gill Sans MT" panose="020B0502020104020203" pitchFamily="34" charset="-18"/>
              </a:rPr>
              <a:t>W tym samym meczu miałem </a:t>
            </a:r>
            <a:r>
              <a:rPr lang="pl-PL" sz="2400" dirty="0">
                <a:solidFill>
                  <a:schemeClr val="bg1"/>
                </a:solidFill>
                <a:latin typeface="Gill Sans MT" panose="020B0502020104020203" pitchFamily="34" charset="-18"/>
              </a:rPr>
              <a:t>do podjęcia jeszcze jedną decyzję licytacyjną…a Wy co wybieracie? </a:t>
            </a:r>
            <a:r>
              <a:rPr lang="pl-PL" sz="2400" b="1" dirty="0">
                <a:solidFill>
                  <a:schemeClr val="bg1"/>
                </a:solidFill>
                <a:latin typeface="Gill Sans MT" panose="020B0502020104020203" pitchFamily="34" charset="-18"/>
              </a:rPr>
              <a:t>Moja ręka </a:t>
            </a:r>
            <a:r>
              <a:rPr lang="pl-PL" sz="2400" b="1" dirty="0">
                <a:solidFill>
                  <a:schemeClr val="accent1"/>
                </a:solidFill>
                <a:latin typeface="Gill Sans MT" panose="020B0502020104020203" pitchFamily="34" charset="-18"/>
              </a:rPr>
              <a:t>SOUTH</a:t>
            </a:r>
            <a:r>
              <a:rPr lang="pl-PL" sz="2400" b="1" dirty="0">
                <a:solidFill>
                  <a:schemeClr val="bg1"/>
                </a:solidFill>
                <a:latin typeface="Gill Sans MT" panose="020B0502020104020203" pitchFamily="34" charset="-18"/>
              </a:rPr>
              <a:t> </a:t>
            </a:r>
            <a:r>
              <a:rPr lang="pl-PL" sz="2400" dirty="0">
                <a:solidFill>
                  <a:schemeClr val="bg1"/>
                </a:solidFill>
                <a:latin typeface="Gill Sans MT" panose="020B0502020104020203" pitchFamily="34" charset="-18"/>
              </a:rPr>
              <a:t>znajduje się poniżej:</a:t>
            </a:r>
          </a:p>
        </p:txBody>
      </p:sp>
      <p:pic>
        <p:nvPicPr>
          <p:cNvPr id="6" name="Obraz 5">
            <a:extLst>
              <a:ext uri="{FF2B5EF4-FFF2-40B4-BE49-F238E27FC236}">
                <a16:creationId xmlns:a16="http://schemas.microsoft.com/office/drawing/2014/main" id="{E5A3BDC8-8933-C201-687F-84A7C28563D5}"/>
              </a:ext>
            </a:extLst>
          </p:cNvPr>
          <p:cNvPicPr>
            <a:picLocks noChangeAspect="1"/>
          </p:cNvPicPr>
          <p:nvPr/>
        </p:nvPicPr>
        <p:blipFill>
          <a:blip r:embed="rId2"/>
          <a:stretch>
            <a:fillRect/>
          </a:stretch>
        </p:blipFill>
        <p:spPr>
          <a:xfrm>
            <a:off x="979716" y="1625263"/>
            <a:ext cx="5627914" cy="2924966"/>
          </a:xfrm>
          <a:prstGeom prst="rect">
            <a:avLst/>
          </a:prstGeom>
        </p:spPr>
      </p:pic>
      <p:pic>
        <p:nvPicPr>
          <p:cNvPr id="8" name="Obraz 7">
            <a:extLst>
              <a:ext uri="{FF2B5EF4-FFF2-40B4-BE49-F238E27FC236}">
                <a16:creationId xmlns:a16="http://schemas.microsoft.com/office/drawing/2014/main" id="{2C0723A4-1507-ACCB-EB8D-34C9ECE674F8}"/>
              </a:ext>
            </a:extLst>
          </p:cNvPr>
          <p:cNvPicPr>
            <a:picLocks noChangeAspect="1"/>
          </p:cNvPicPr>
          <p:nvPr/>
        </p:nvPicPr>
        <p:blipFill>
          <a:blip r:embed="rId3"/>
          <a:stretch>
            <a:fillRect/>
          </a:stretch>
        </p:blipFill>
        <p:spPr>
          <a:xfrm>
            <a:off x="879294" y="4637059"/>
            <a:ext cx="5839640" cy="1829055"/>
          </a:xfrm>
          <a:prstGeom prst="rect">
            <a:avLst/>
          </a:prstGeom>
        </p:spPr>
      </p:pic>
      <p:sp>
        <p:nvSpPr>
          <p:cNvPr id="9" name="Strzałka: w prawo 8">
            <a:extLst>
              <a:ext uri="{FF2B5EF4-FFF2-40B4-BE49-F238E27FC236}">
                <a16:creationId xmlns:a16="http://schemas.microsoft.com/office/drawing/2014/main" id="{8C313800-091D-1C0E-424D-8057A832611A}"/>
              </a:ext>
            </a:extLst>
          </p:cNvPr>
          <p:cNvSpPr/>
          <p:nvPr/>
        </p:nvSpPr>
        <p:spPr>
          <a:xfrm>
            <a:off x="6873785" y="5551586"/>
            <a:ext cx="899420" cy="2903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E1EDDD05-A204-0130-A1E9-096D96E94060}"/>
              </a:ext>
            </a:extLst>
          </p:cNvPr>
          <p:cNvSpPr txBox="1"/>
          <p:nvPr/>
        </p:nvSpPr>
        <p:spPr>
          <a:xfrm>
            <a:off x="7773205" y="5483405"/>
            <a:ext cx="3091542" cy="400110"/>
          </a:xfrm>
          <a:prstGeom prst="rect">
            <a:avLst/>
          </a:prstGeom>
          <a:noFill/>
        </p:spPr>
        <p:txBody>
          <a:bodyPr wrap="square" rtlCol="0">
            <a:spAutoFit/>
          </a:bodyPr>
          <a:lstStyle/>
          <a:p>
            <a:r>
              <a:rPr lang="pl-PL" sz="2000" b="1" dirty="0">
                <a:solidFill>
                  <a:schemeClr val="bg1"/>
                </a:solidFill>
                <a:latin typeface="Gill Sans MT" panose="020B0502020104020203" pitchFamily="34" charset="-18"/>
              </a:rPr>
              <a:t>Jaka decyzja?</a:t>
            </a:r>
          </a:p>
        </p:txBody>
      </p:sp>
    </p:spTree>
    <p:extLst>
      <p:ext uri="{BB962C8B-B14F-4D97-AF65-F5344CB8AC3E}">
        <p14:creationId xmlns:p14="http://schemas.microsoft.com/office/powerpoint/2010/main" val="284550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407387A-9B03-14EE-BE21-BE4C38B95962}"/>
              </a:ext>
            </a:extLst>
          </p:cNvPr>
          <p:cNvPicPr>
            <a:picLocks noChangeAspect="1"/>
          </p:cNvPicPr>
          <p:nvPr/>
        </p:nvPicPr>
        <p:blipFill>
          <a:blip r:embed="rId2"/>
          <a:stretch>
            <a:fillRect/>
          </a:stretch>
        </p:blipFill>
        <p:spPr>
          <a:xfrm>
            <a:off x="609601" y="2743200"/>
            <a:ext cx="10863942" cy="3962400"/>
          </a:xfrm>
          <a:prstGeom prst="rect">
            <a:avLst/>
          </a:prstGeom>
        </p:spPr>
      </p:pic>
      <p:pic>
        <p:nvPicPr>
          <p:cNvPr id="5" name="Obraz 4">
            <a:extLst>
              <a:ext uri="{FF2B5EF4-FFF2-40B4-BE49-F238E27FC236}">
                <a16:creationId xmlns:a16="http://schemas.microsoft.com/office/drawing/2014/main" id="{D349523F-7F84-B7DF-6117-BBCC874A4207}"/>
              </a:ext>
            </a:extLst>
          </p:cNvPr>
          <p:cNvPicPr>
            <a:picLocks noChangeAspect="1"/>
          </p:cNvPicPr>
          <p:nvPr/>
        </p:nvPicPr>
        <p:blipFill>
          <a:blip r:embed="rId3"/>
          <a:stretch>
            <a:fillRect/>
          </a:stretch>
        </p:blipFill>
        <p:spPr>
          <a:xfrm>
            <a:off x="527143" y="87086"/>
            <a:ext cx="5394686" cy="2656114"/>
          </a:xfrm>
          <a:prstGeom prst="rect">
            <a:avLst/>
          </a:prstGeom>
        </p:spPr>
      </p:pic>
      <p:sp>
        <p:nvSpPr>
          <p:cNvPr id="6" name="pole tekstowe 5">
            <a:extLst>
              <a:ext uri="{FF2B5EF4-FFF2-40B4-BE49-F238E27FC236}">
                <a16:creationId xmlns:a16="http://schemas.microsoft.com/office/drawing/2014/main" id="{7A480C13-8A26-6053-27BE-024783590127}"/>
              </a:ext>
            </a:extLst>
          </p:cNvPr>
          <p:cNvSpPr txBox="1"/>
          <p:nvPr/>
        </p:nvSpPr>
        <p:spPr>
          <a:xfrm>
            <a:off x="7119257" y="2210581"/>
            <a:ext cx="343988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b="1" dirty="0">
                <a:solidFill>
                  <a:schemeClr val="bg1"/>
                </a:solidFill>
                <a:latin typeface="Gill Sans MT" panose="020B0502020104020203" pitchFamily="34" charset="-18"/>
              </a:rPr>
              <a:t>CAŁE ROZDANIE</a:t>
            </a:r>
          </a:p>
        </p:txBody>
      </p:sp>
    </p:spTree>
    <p:extLst>
      <p:ext uri="{BB962C8B-B14F-4D97-AF65-F5344CB8AC3E}">
        <p14:creationId xmlns:p14="http://schemas.microsoft.com/office/powerpoint/2010/main" val="2781540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8FE72ECC-2A80-BE60-35C7-D1050635201B}"/>
              </a:ext>
            </a:extLst>
          </p:cNvPr>
          <p:cNvSpPr txBox="1"/>
          <p:nvPr/>
        </p:nvSpPr>
        <p:spPr>
          <a:xfrm>
            <a:off x="870856" y="326571"/>
            <a:ext cx="9808029" cy="1015663"/>
          </a:xfrm>
          <a:prstGeom prst="rect">
            <a:avLst/>
          </a:prstGeom>
          <a:noFill/>
        </p:spPr>
        <p:txBody>
          <a:bodyPr wrap="square" rtlCol="0">
            <a:spAutoFit/>
          </a:bodyPr>
          <a:lstStyle/>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rPr>
              <a:t>Po 7 meczach z 10 </a:t>
            </a:r>
            <a:r>
              <a:rPr lang="pl-PL" sz="2000" dirty="0">
                <a:solidFill>
                  <a:schemeClr val="bg1"/>
                </a:solidFill>
                <a:latin typeface="Gill Sans MT" panose="020B0502020104020203" pitchFamily="34" charset="-18"/>
              </a:rPr>
              <a:t>w rundzie eliminacyjnej w końcu zbliżamy się do strefy awansu i walczymy w kolejnym meczu na chińczyków, którzy należą zawsze do trudnych i twardych rywali, co obrazuje poniższe rozdanie:</a:t>
            </a:r>
          </a:p>
        </p:txBody>
      </p:sp>
      <p:pic>
        <p:nvPicPr>
          <p:cNvPr id="4" name="Obraz 3">
            <a:extLst>
              <a:ext uri="{FF2B5EF4-FFF2-40B4-BE49-F238E27FC236}">
                <a16:creationId xmlns:a16="http://schemas.microsoft.com/office/drawing/2014/main" id="{B46FF6FB-1D2D-7B4A-92A5-976C57047981}"/>
              </a:ext>
            </a:extLst>
          </p:cNvPr>
          <p:cNvPicPr>
            <a:picLocks noChangeAspect="1"/>
          </p:cNvPicPr>
          <p:nvPr/>
        </p:nvPicPr>
        <p:blipFill>
          <a:blip r:embed="rId2"/>
          <a:stretch>
            <a:fillRect/>
          </a:stretch>
        </p:blipFill>
        <p:spPr>
          <a:xfrm>
            <a:off x="957943" y="1631411"/>
            <a:ext cx="3439885" cy="2037073"/>
          </a:xfrm>
          <a:prstGeom prst="rect">
            <a:avLst/>
          </a:prstGeom>
        </p:spPr>
      </p:pic>
      <p:sp>
        <p:nvSpPr>
          <p:cNvPr id="5" name="Strzałka: w prawo 4">
            <a:extLst>
              <a:ext uri="{FF2B5EF4-FFF2-40B4-BE49-F238E27FC236}">
                <a16:creationId xmlns:a16="http://schemas.microsoft.com/office/drawing/2014/main" id="{EFF65D0E-D740-FA47-EAF8-919180007494}"/>
              </a:ext>
            </a:extLst>
          </p:cNvPr>
          <p:cNvSpPr/>
          <p:nvPr/>
        </p:nvSpPr>
        <p:spPr>
          <a:xfrm>
            <a:off x="4586979" y="2504750"/>
            <a:ext cx="899420" cy="2903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587D35AB-304E-D93E-8440-3BF17FFAAE35}"/>
              </a:ext>
            </a:extLst>
          </p:cNvPr>
          <p:cNvSpPr txBox="1"/>
          <p:nvPr/>
        </p:nvSpPr>
        <p:spPr>
          <a:xfrm>
            <a:off x="5595256" y="2449892"/>
            <a:ext cx="294458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sz="2000" b="1" dirty="0">
                <a:solidFill>
                  <a:schemeClr val="bg1"/>
                </a:solidFill>
                <a:latin typeface="Gill Sans MT" panose="020B0502020104020203" pitchFamily="34" charset="-18"/>
              </a:rPr>
              <a:t>Moja karta na SOUTH</a:t>
            </a:r>
          </a:p>
        </p:txBody>
      </p:sp>
      <p:pic>
        <p:nvPicPr>
          <p:cNvPr id="8" name="Obraz 7">
            <a:extLst>
              <a:ext uri="{FF2B5EF4-FFF2-40B4-BE49-F238E27FC236}">
                <a16:creationId xmlns:a16="http://schemas.microsoft.com/office/drawing/2014/main" id="{335C0DC3-DDDB-DD9A-A1B8-B8CF4581A59E}"/>
              </a:ext>
            </a:extLst>
          </p:cNvPr>
          <p:cNvPicPr>
            <a:picLocks noChangeAspect="1"/>
          </p:cNvPicPr>
          <p:nvPr/>
        </p:nvPicPr>
        <p:blipFill>
          <a:blip r:embed="rId3"/>
          <a:stretch>
            <a:fillRect/>
          </a:stretch>
        </p:blipFill>
        <p:spPr>
          <a:xfrm>
            <a:off x="957943" y="3914009"/>
            <a:ext cx="5792008" cy="1724266"/>
          </a:xfrm>
          <a:prstGeom prst="rect">
            <a:avLst/>
          </a:prstGeom>
        </p:spPr>
      </p:pic>
      <p:sp>
        <p:nvSpPr>
          <p:cNvPr id="9" name="Strzałka: w prawo 8">
            <a:extLst>
              <a:ext uri="{FF2B5EF4-FFF2-40B4-BE49-F238E27FC236}">
                <a16:creationId xmlns:a16="http://schemas.microsoft.com/office/drawing/2014/main" id="{884DCC18-B945-E973-DE6E-753D79A1B39A}"/>
              </a:ext>
            </a:extLst>
          </p:cNvPr>
          <p:cNvSpPr/>
          <p:nvPr/>
        </p:nvSpPr>
        <p:spPr>
          <a:xfrm>
            <a:off x="6768326" y="4485748"/>
            <a:ext cx="899420" cy="2903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3FA02A48-F23E-A64D-7247-3614227B7232}"/>
              </a:ext>
            </a:extLst>
          </p:cNvPr>
          <p:cNvSpPr txBox="1"/>
          <p:nvPr/>
        </p:nvSpPr>
        <p:spPr>
          <a:xfrm>
            <a:off x="7826829" y="4376057"/>
            <a:ext cx="36576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sz="2000" dirty="0">
                <a:solidFill>
                  <a:schemeClr val="bg1"/>
                </a:solidFill>
                <a:latin typeface="Gill Sans MT" panose="020B0502020104020203" pitchFamily="34" charset="-18"/>
              </a:rPr>
              <a:t>Moje 2</a:t>
            </a:r>
            <a:r>
              <a:rPr lang="pl-PL" sz="2000" b="0" i="0" dirty="0">
                <a:solidFill>
                  <a:srgbClr val="FF0000"/>
                </a:solidFill>
                <a:effectLst/>
                <a:latin typeface="Gill Sans MT" panose="020B0502020104020203" pitchFamily="34" charset="-18"/>
              </a:rPr>
              <a:t>♥</a:t>
            </a:r>
            <a:r>
              <a:rPr lang="pl-PL" sz="2000" b="0" i="0" dirty="0">
                <a:solidFill>
                  <a:schemeClr val="bg1"/>
                </a:solidFill>
                <a:effectLst/>
                <a:latin typeface="Gill Sans MT" panose="020B0502020104020203" pitchFamily="34" charset="-18"/>
              </a:rPr>
              <a:t> oznaczało transfer na piki słabe lub Game Forcing 6+</a:t>
            </a:r>
            <a:r>
              <a:rPr lang="pl-PL" sz="2000" b="0" i="0" dirty="0">
                <a:solidFill>
                  <a:srgbClr val="222222"/>
                </a:solidFill>
                <a:effectLst/>
                <a:latin typeface="Gill Sans MT" panose="020B0502020104020203" pitchFamily="34" charset="-18"/>
              </a:rPr>
              <a:t>♠</a:t>
            </a:r>
            <a:endParaRPr lang="pl-PL" sz="2000" dirty="0">
              <a:solidFill>
                <a:schemeClr val="bg1"/>
              </a:solidFill>
              <a:latin typeface="Gill Sans MT" panose="020B0502020104020203" pitchFamily="34" charset="-18"/>
            </a:endParaRPr>
          </a:p>
        </p:txBody>
      </p:sp>
      <p:sp>
        <p:nvSpPr>
          <p:cNvPr id="11" name="pole tekstowe 10">
            <a:extLst>
              <a:ext uri="{FF2B5EF4-FFF2-40B4-BE49-F238E27FC236}">
                <a16:creationId xmlns:a16="http://schemas.microsoft.com/office/drawing/2014/main" id="{D453FCE3-A4BB-B4C4-ACCD-4E2FC6473933}"/>
              </a:ext>
            </a:extLst>
          </p:cNvPr>
          <p:cNvSpPr txBox="1"/>
          <p:nvPr/>
        </p:nvSpPr>
        <p:spPr>
          <a:xfrm>
            <a:off x="3167742" y="6008914"/>
            <a:ext cx="6901543" cy="400110"/>
          </a:xfrm>
          <a:prstGeom prst="rect">
            <a:avLst/>
          </a:prstGeom>
          <a:noFill/>
        </p:spPr>
        <p:txBody>
          <a:bodyPr wrap="square" rtlCol="0">
            <a:spAutoFit/>
          </a:bodyPr>
          <a:lstStyle/>
          <a:p>
            <a:pPr marL="285750" indent="-285750">
              <a:buFont typeface="Wingdings" panose="05000000000000000000" pitchFamily="2" charset="2"/>
              <a:buChar char="q"/>
            </a:pPr>
            <a:r>
              <a:rPr lang="pl-PL" sz="2000" b="1" dirty="0">
                <a:solidFill>
                  <a:schemeClr val="bg1"/>
                </a:solidFill>
                <a:latin typeface="Gill Sans MT" panose="020B0502020104020203" pitchFamily="34" charset="-18"/>
              </a:rPr>
              <a:t>Co wiemy o karcie Partnera i czego się spodziewamy?</a:t>
            </a:r>
          </a:p>
        </p:txBody>
      </p:sp>
    </p:spTree>
    <p:extLst>
      <p:ext uri="{BB962C8B-B14F-4D97-AF65-F5344CB8AC3E}">
        <p14:creationId xmlns:p14="http://schemas.microsoft.com/office/powerpoint/2010/main" val="80302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3360009A-BBB5-36A9-1A97-A653D5CDBF36}"/>
              </a:ext>
            </a:extLst>
          </p:cNvPr>
          <p:cNvPicPr>
            <a:picLocks noChangeAspect="1"/>
          </p:cNvPicPr>
          <p:nvPr/>
        </p:nvPicPr>
        <p:blipFill>
          <a:blip r:embed="rId2"/>
          <a:stretch>
            <a:fillRect/>
          </a:stretch>
        </p:blipFill>
        <p:spPr>
          <a:xfrm>
            <a:off x="740230" y="3343742"/>
            <a:ext cx="11016342" cy="3427172"/>
          </a:xfrm>
          <a:prstGeom prst="rect">
            <a:avLst/>
          </a:prstGeom>
        </p:spPr>
      </p:pic>
      <p:pic>
        <p:nvPicPr>
          <p:cNvPr id="5" name="Obraz 4">
            <a:extLst>
              <a:ext uri="{FF2B5EF4-FFF2-40B4-BE49-F238E27FC236}">
                <a16:creationId xmlns:a16="http://schemas.microsoft.com/office/drawing/2014/main" id="{F472A9C1-E4B1-AB01-B202-BA9BCAAA3165}"/>
              </a:ext>
            </a:extLst>
          </p:cNvPr>
          <p:cNvPicPr>
            <a:picLocks noChangeAspect="1"/>
          </p:cNvPicPr>
          <p:nvPr/>
        </p:nvPicPr>
        <p:blipFill>
          <a:blip r:embed="rId3"/>
          <a:stretch>
            <a:fillRect/>
          </a:stretch>
        </p:blipFill>
        <p:spPr>
          <a:xfrm>
            <a:off x="0" y="0"/>
            <a:ext cx="5839640" cy="3343742"/>
          </a:xfrm>
          <a:prstGeom prst="rect">
            <a:avLst/>
          </a:prstGeom>
        </p:spPr>
      </p:pic>
      <p:sp>
        <p:nvSpPr>
          <p:cNvPr id="6" name="pole tekstowe 5">
            <a:extLst>
              <a:ext uri="{FF2B5EF4-FFF2-40B4-BE49-F238E27FC236}">
                <a16:creationId xmlns:a16="http://schemas.microsoft.com/office/drawing/2014/main" id="{271936D5-3BDE-F3DD-DF41-32CCB704DB3E}"/>
              </a:ext>
            </a:extLst>
          </p:cNvPr>
          <p:cNvSpPr txBox="1"/>
          <p:nvPr/>
        </p:nvSpPr>
        <p:spPr>
          <a:xfrm>
            <a:off x="6988629" y="2787524"/>
            <a:ext cx="343988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b="1" dirty="0">
                <a:solidFill>
                  <a:schemeClr val="bg1"/>
                </a:solidFill>
                <a:latin typeface="Gill Sans MT" panose="020B0502020104020203" pitchFamily="34" charset="-18"/>
              </a:rPr>
              <a:t>CAŁE ROZDANIE</a:t>
            </a:r>
          </a:p>
        </p:txBody>
      </p:sp>
    </p:spTree>
    <p:extLst>
      <p:ext uri="{BB962C8B-B14F-4D97-AF65-F5344CB8AC3E}">
        <p14:creationId xmlns:p14="http://schemas.microsoft.com/office/powerpoint/2010/main" val="4050916373"/>
      </p:ext>
    </p:extLst>
  </p:cSld>
  <p:clrMapOvr>
    <a:masterClrMapping/>
  </p:clrMapOvr>
</p:sld>
</file>

<file path=ppt/theme/theme1.xml><?xml version="1.0" encoding="utf-8"?>
<a:theme xmlns:a="http://schemas.openxmlformats.org/drawingml/2006/main" name="BlobVTI">
  <a:themeElements>
    <a:clrScheme name="AnalogousFromLightSeed_2SEEDS">
      <a:dk1>
        <a:srgbClr val="000000"/>
      </a:dk1>
      <a:lt1>
        <a:srgbClr val="FFFFFF"/>
      </a:lt1>
      <a:dk2>
        <a:srgbClr val="412428"/>
      </a:dk2>
      <a:lt2>
        <a:srgbClr val="E8E4E2"/>
      </a:lt2>
      <a:accent1>
        <a:srgbClr val="6FA5CA"/>
      </a:accent1>
      <a:accent2>
        <a:srgbClr val="70ADAC"/>
      </a:accent2>
      <a:accent3>
        <a:srgbClr val="8996D3"/>
      </a:accent3>
      <a:accent4>
        <a:srgbClr val="CA6F74"/>
      </a:accent4>
      <a:accent5>
        <a:srgbClr val="CD9778"/>
      </a:accent5>
      <a:accent6>
        <a:srgbClr val="B3A162"/>
      </a:accent6>
      <a:hlink>
        <a:srgbClr val="A57759"/>
      </a:hlink>
      <a:folHlink>
        <a:srgbClr val="7F7F7F"/>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182</TotalTime>
  <Words>2228</Words>
  <Application>Microsoft Office PowerPoint</Application>
  <PresentationFormat>Panoramiczny</PresentationFormat>
  <Paragraphs>77</Paragraphs>
  <Slides>28</Slides>
  <Notes>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28</vt:i4>
      </vt:variant>
    </vt:vector>
  </HeadingPairs>
  <TitlesOfParts>
    <vt:vector size="36" baseType="lpstr">
      <vt:lpstr>Aptos</vt:lpstr>
      <vt:lpstr>Arial</vt:lpstr>
      <vt:lpstr>Avenir Next LT Pro</vt:lpstr>
      <vt:lpstr>Gill Sans MT</vt:lpstr>
      <vt:lpstr>Sagona Book</vt:lpstr>
      <vt:lpstr>The Hand Extrablack</vt:lpstr>
      <vt:lpstr>Wingdings</vt:lpstr>
      <vt:lpstr>BlobVTI</vt:lpstr>
      <vt:lpstr>Moja droga do srebrnego medalu Mistrzostw Świata w Marakeszu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Wróbel Michał</dc:creator>
  <cp:lastModifiedBy>Wróbel Michał</cp:lastModifiedBy>
  <cp:revision>1</cp:revision>
  <dcterms:created xsi:type="dcterms:W3CDTF">2024-07-31T14:45:17Z</dcterms:created>
  <dcterms:modified xsi:type="dcterms:W3CDTF">2024-07-31T17:48:09Z</dcterms:modified>
</cp:coreProperties>
</file>