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6" r:id="rId5"/>
    <p:sldId id="257" r:id="rId6"/>
    <p:sldId id="258" r:id="rId7"/>
    <p:sldId id="259" r:id="rId8"/>
    <p:sldId id="262" r:id="rId9"/>
    <p:sldId id="273" r:id="rId10"/>
    <p:sldId id="266" r:id="rId11"/>
    <p:sldId id="267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65896-87C0-4D0A-A071-3840CF9E03B9}" type="doc">
      <dgm:prSet loTypeId="urn:microsoft.com/office/officeart/2005/8/layout/pyramid3" loCatId="pyramid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31266F8C-4039-4589-A816-27FC4071DB3F}">
      <dgm:prSet/>
      <dgm:spPr/>
      <dgm:t>
        <a:bodyPr/>
        <a:lstStyle/>
        <a:p>
          <a:r>
            <a:rPr lang="pl-PL" dirty="0"/>
            <a:t>Całe rozdanie</a:t>
          </a:r>
        </a:p>
      </dgm:t>
    </dgm:pt>
    <dgm:pt modelId="{67C68F88-2DEE-4113-9BF7-24C491C4BB28}" type="parTrans" cxnId="{91EC9EEC-67A7-4740-86E5-F494A74EFB1B}">
      <dgm:prSet/>
      <dgm:spPr/>
      <dgm:t>
        <a:bodyPr/>
        <a:lstStyle/>
        <a:p>
          <a:endParaRPr lang="pl-PL"/>
        </a:p>
      </dgm:t>
    </dgm:pt>
    <dgm:pt modelId="{160C6796-9EF6-4E45-A766-9B98804A3C08}" type="sibTrans" cxnId="{91EC9EEC-67A7-4740-86E5-F494A74EFB1B}">
      <dgm:prSet/>
      <dgm:spPr/>
      <dgm:t>
        <a:bodyPr/>
        <a:lstStyle/>
        <a:p>
          <a:endParaRPr lang="pl-PL"/>
        </a:p>
      </dgm:t>
    </dgm:pt>
    <dgm:pt modelId="{1EA1296F-2F55-450E-AB4C-C441B898985B}" type="pres">
      <dgm:prSet presAssocID="{B0C65896-87C0-4D0A-A071-3840CF9E03B9}" presName="Name0" presStyleCnt="0">
        <dgm:presLayoutVars>
          <dgm:dir/>
          <dgm:animLvl val="lvl"/>
          <dgm:resizeHandles val="exact"/>
        </dgm:presLayoutVars>
      </dgm:prSet>
      <dgm:spPr/>
    </dgm:pt>
    <dgm:pt modelId="{6E4D0BE3-8FDA-44F4-A7AC-418C9C7B4126}" type="pres">
      <dgm:prSet presAssocID="{31266F8C-4039-4589-A816-27FC4071DB3F}" presName="Name8" presStyleCnt="0"/>
      <dgm:spPr/>
    </dgm:pt>
    <dgm:pt modelId="{C0894952-2F76-417B-8560-7DB268B656DC}" type="pres">
      <dgm:prSet presAssocID="{31266F8C-4039-4589-A816-27FC4071DB3F}" presName="level" presStyleLbl="node1" presStyleIdx="0" presStyleCnt="1">
        <dgm:presLayoutVars>
          <dgm:chMax val="1"/>
          <dgm:bulletEnabled val="1"/>
        </dgm:presLayoutVars>
      </dgm:prSet>
      <dgm:spPr/>
    </dgm:pt>
    <dgm:pt modelId="{A2698759-DB15-4800-9853-E783ED11F12E}" type="pres">
      <dgm:prSet presAssocID="{31266F8C-4039-4589-A816-27FC4071DB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4667681-28ED-48A9-8BB9-A6E97381782A}" type="presOf" srcId="{B0C65896-87C0-4D0A-A071-3840CF9E03B9}" destId="{1EA1296F-2F55-450E-AB4C-C441B898985B}" srcOrd="0" destOrd="0" presId="urn:microsoft.com/office/officeart/2005/8/layout/pyramid3"/>
    <dgm:cxn modelId="{8FA1F2EB-FD3E-461E-A616-7B266E931BC8}" type="presOf" srcId="{31266F8C-4039-4589-A816-27FC4071DB3F}" destId="{C0894952-2F76-417B-8560-7DB268B656DC}" srcOrd="0" destOrd="0" presId="urn:microsoft.com/office/officeart/2005/8/layout/pyramid3"/>
    <dgm:cxn modelId="{91EC9EEC-67A7-4740-86E5-F494A74EFB1B}" srcId="{B0C65896-87C0-4D0A-A071-3840CF9E03B9}" destId="{31266F8C-4039-4589-A816-27FC4071DB3F}" srcOrd="0" destOrd="0" parTransId="{67C68F88-2DEE-4113-9BF7-24C491C4BB28}" sibTransId="{160C6796-9EF6-4E45-A766-9B98804A3C08}"/>
    <dgm:cxn modelId="{E4DBE0FA-04D0-4AB4-9831-3015D8E2D306}" type="presOf" srcId="{31266F8C-4039-4589-A816-27FC4071DB3F}" destId="{A2698759-DB15-4800-9853-E783ED11F12E}" srcOrd="1" destOrd="0" presId="urn:microsoft.com/office/officeart/2005/8/layout/pyramid3"/>
    <dgm:cxn modelId="{9B5D545D-F242-4E59-9EEA-E0850CA770D5}" type="presParOf" srcId="{1EA1296F-2F55-450E-AB4C-C441B898985B}" destId="{6E4D0BE3-8FDA-44F4-A7AC-418C9C7B4126}" srcOrd="0" destOrd="0" presId="urn:microsoft.com/office/officeart/2005/8/layout/pyramid3"/>
    <dgm:cxn modelId="{34FD6925-2F64-4E3E-87ED-CC66B3079804}" type="presParOf" srcId="{6E4D0BE3-8FDA-44F4-A7AC-418C9C7B4126}" destId="{C0894952-2F76-417B-8560-7DB268B656DC}" srcOrd="0" destOrd="0" presId="urn:microsoft.com/office/officeart/2005/8/layout/pyramid3"/>
    <dgm:cxn modelId="{C6ECE07C-7DD8-4455-AB73-65779E14B712}" type="presParOf" srcId="{6E4D0BE3-8FDA-44F4-A7AC-418C9C7B4126}" destId="{A2698759-DB15-4800-9853-E783ED11F12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575CB-E526-48D8-9791-8B0AFD65D94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7E3A0FE0-593D-4434-BE8D-594F7C72F157}">
      <dgm:prSet/>
      <dgm:spPr/>
      <dgm:t>
        <a:bodyPr/>
        <a:lstStyle/>
        <a:p>
          <a:r>
            <a:rPr lang="pl-PL" b="1"/>
            <a:t>Całe rozdanie</a:t>
          </a:r>
          <a:endParaRPr lang="pl-PL"/>
        </a:p>
      </dgm:t>
    </dgm:pt>
    <dgm:pt modelId="{D4B81DEA-EA82-480B-9915-F141CE610475}" type="parTrans" cxnId="{DF5C4500-5045-4743-BF19-24C3BEC04C9F}">
      <dgm:prSet/>
      <dgm:spPr/>
      <dgm:t>
        <a:bodyPr/>
        <a:lstStyle/>
        <a:p>
          <a:endParaRPr lang="pl-PL"/>
        </a:p>
      </dgm:t>
    </dgm:pt>
    <dgm:pt modelId="{FD57970B-6200-4954-89ED-FCC978E33F06}" type="sibTrans" cxnId="{DF5C4500-5045-4743-BF19-24C3BEC04C9F}">
      <dgm:prSet/>
      <dgm:spPr/>
      <dgm:t>
        <a:bodyPr/>
        <a:lstStyle/>
        <a:p>
          <a:endParaRPr lang="pl-PL"/>
        </a:p>
      </dgm:t>
    </dgm:pt>
    <dgm:pt modelId="{E7E63023-9239-4C3C-9C95-C0158479BF4F}" type="pres">
      <dgm:prSet presAssocID="{DC3575CB-E526-48D8-9791-8B0AFD65D94C}" presName="Name0" presStyleCnt="0">
        <dgm:presLayoutVars>
          <dgm:dir/>
          <dgm:animLvl val="lvl"/>
          <dgm:resizeHandles val="exact"/>
        </dgm:presLayoutVars>
      </dgm:prSet>
      <dgm:spPr/>
    </dgm:pt>
    <dgm:pt modelId="{DE5445AA-42B4-4926-AE66-1C74EC7887E5}" type="pres">
      <dgm:prSet presAssocID="{7E3A0FE0-593D-4434-BE8D-594F7C72F157}" presName="Name8" presStyleCnt="0"/>
      <dgm:spPr/>
    </dgm:pt>
    <dgm:pt modelId="{06099C27-1D8F-4BAB-B46D-7BC4B4B947A4}" type="pres">
      <dgm:prSet presAssocID="{7E3A0FE0-593D-4434-BE8D-594F7C72F157}" presName="level" presStyleLbl="node1" presStyleIdx="0" presStyleCnt="1">
        <dgm:presLayoutVars>
          <dgm:chMax val="1"/>
          <dgm:bulletEnabled val="1"/>
        </dgm:presLayoutVars>
      </dgm:prSet>
      <dgm:spPr/>
    </dgm:pt>
    <dgm:pt modelId="{24C0BF0E-B163-4E40-8802-DC4C3909DF9E}" type="pres">
      <dgm:prSet presAssocID="{7E3A0FE0-593D-4434-BE8D-594F7C72F15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F5C4500-5045-4743-BF19-24C3BEC04C9F}" srcId="{DC3575CB-E526-48D8-9791-8B0AFD65D94C}" destId="{7E3A0FE0-593D-4434-BE8D-594F7C72F157}" srcOrd="0" destOrd="0" parTransId="{D4B81DEA-EA82-480B-9915-F141CE610475}" sibTransId="{FD57970B-6200-4954-89ED-FCC978E33F06}"/>
    <dgm:cxn modelId="{C3D56315-26A3-438F-B415-8287FAD76712}" type="presOf" srcId="{7E3A0FE0-593D-4434-BE8D-594F7C72F157}" destId="{24C0BF0E-B163-4E40-8802-DC4C3909DF9E}" srcOrd="1" destOrd="0" presId="urn:microsoft.com/office/officeart/2005/8/layout/pyramid3"/>
    <dgm:cxn modelId="{63107BAB-2D55-4796-9476-B2E96960E212}" type="presOf" srcId="{7E3A0FE0-593D-4434-BE8D-594F7C72F157}" destId="{06099C27-1D8F-4BAB-B46D-7BC4B4B947A4}" srcOrd="0" destOrd="0" presId="urn:microsoft.com/office/officeart/2005/8/layout/pyramid3"/>
    <dgm:cxn modelId="{0558E8D8-16DF-46F9-AF6E-CBBA9D93552D}" type="presOf" srcId="{DC3575CB-E526-48D8-9791-8B0AFD65D94C}" destId="{E7E63023-9239-4C3C-9C95-C0158479BF4F}" srcOrd="0" destOrd="0" presId="urn:microsoft.com/office/officeart/2005/8/layout/pyramid3"/>
    <dgm:cxn modelId="{278E5989-5F20-4521-AFD4-3227B472FBF4}" type="presParOf" srcId="{E7E63023-9239-4C3C-9C95-C0158479BF4F}" destId="{DE5445AA-42B4-4926-AE66-1C74EC7887E5}" srcOrd="0" destOrd="0" presId="urn:microsoft.com/office/officeart/2005/8/layout/pyramid3"/>
    <dgm:cxn modelId="{5AE72B3E-DECC-4EF7-89C9-17FB0C3ACFB8}" type="presParOf" srcId="{DE5445AA-42B4-4926-AE66-1C74EC7887E5}" destId="{06099C27-1D8F-4BAB-B46D-7BC4B4B947A4}" srcOrd="0" destOrd="0" presId="urn:microsoft.com/office/officeart/2005/8/layout/pyramid3"/>
    <dgm:cxn modelId="{260B3285-8958-44AE-B61C-8D628BF43C1E}" type="presParOf" srcId="{DE5445AA-42B4-4926-AE66-1C74EC7887E5}" destId="{24C0BF0E-B163-4E40-8802-DC4C3909DF9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A3B490-C0EB-496D-AAFB-4A3A05D8B22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203DC7D-F5D2-4961-A12C-BBE66C9C0EE1}">
      <dgm:prSet/>
      <dgm:spPr/>
      <dgm:t>
        <a:bodyPr/>
        <a:lstStyle/>
        <a:p>
          <a:r>
            <a:rPr lang="pl-PL" dirty="0"/>
            <a:t>Całe rozdanie</a:t>
          </a:r>
        </a:p>
      </dgm:t>
    </dgm:pt>
    <dgm:pt modelId="{1878E346-118B-47DD-BF05-46AE1DC8E1DB}" type="parTrans" cxnId="{57291FB8-B501-413E-B9D0-DD4E7170E95C}">
      <dgm:prSet/>
      <dgm:spPr/>
      <dgm:t>
        <a:bodyPr/>
        <a:lstStyle/>
        <a:p>
          <a:endParaRPr lang="pl-PL"/>
        </a:p>
      </dgm:t>
    </dgm:pt>
    <dgm:pt modelId="{971FF713-921C-40C5-BF5D-DDAB029C0266}" type="sibTrans" cxnId="{57291FB8-B501-413E-B9D0-DD4E7170E95C}">
      <dgm:prSet/>
      <dgm:spPr/>
      <dgm:t>
        <a:bodyPr/>
        <a:lstStyle/>
        <a:p>
          <a:endParaRPr lang="pl-PL"/>
        </a:p>
      </dgm:t>
    </dgm:pt>
    <dgm:pt modelId="{D523AD4C-047B-4871-B824-82062E07D9F8}" type="pres">
      <dgm:prSet presAssocID="{81A3B490-C0EB-496D-AAFB-4A3A05D8B22E}" presName="Name0" presStyleCnt="0">
        <dgm:presLayoutVars>
          <dgm:dir/>
          <dgm:animLvl val="lvl"/>
          <dgm:resizeHandles val="exact"/>
        </dgm:presLayoutVars>
      </dgm:prSet>
      <dgm:spPr/>
    </dgm:pt>
    <dgm:pt modelId="{B678FC1F-B552-48D7-8028-ACB13489ED77}" type="pres">
      <dgm:prSet presAssocID="{D203DC7D-F5D2-4961-A12C-BBE66C9C0EE1}" presName="Name8" presStyleCnt="0"/>
      <dgm:spPr/>
    </dgm:pt>
    <dgm:pt modelId="{B40DD42B-B2F4-465F-A51D-22F695F94A51}" type="pres">
      <dgm:prSet presAssocID="{D203DC7D-F5D2-4961-A12C-BBE66C9C0EE1}" presName="level" presStyleLbl="node1" presStyleIdx="0" presStyleCnt="1" custLinFactNeighborX="-33">
        <dgm:presLayoutVars>
          <dgm:chMax val="1"/>
          <dgm:bulletEnabled val="1"/>
        </dgm:presLayoutVars>
      </dgm:prSet>
      <dgm:spPr/>
    </dgm:pt>
    <dgm:pt modelId="{26FB6FCA-1715-4556-B6FF-4117EDF9A768}" type="pres">
      <dgm:prSet presAssocID="{D203DC7D-F5D2-4961-A12C-BBE66C9C0EE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73DF507-DECB-4464-A4ED-B0D4474361B0}" type="presOf" srcId="{D203DC7D-F5D2-4961-A12C-BBE66C9C0EE1}" destId="{26FB6FCA-1715-4556-B6FF-4117EDF9A768}" srcOrd="1" destOrd="0" presId="urn:microsoft.com/office/officeart/2005/8/layout/pyramid3"/>
    <dgm:cxn modelId="{50A7AC29-9FD6-48A6-A539-7CB6F4947477}" type="presOf" srcId="{81A3B490-C0EB-496D-AAFB-4A3A05D8B22E}" destId="{D523AD4C-047B-4871-B824-82062E07D9F8}" srcOrd="0" destOrd="0" presId="urn:microsoft.com/office/officeart/2005/8/layout/pyramid3"/>
    <dgm:cxn modelId="{BDCA6CA0-F7D4-43E3-9BF4-A6F8D80C91F2}" type="presOf" srcId="{D203DC7D-F5D2-4961-A12C-BBE66C9C0EE1}" destId="{B40DD42B-B2F4-465F-A51D-22F695F94A51}" srcOrd="0" destOrd="0" presId="urn:microsoft.com/office/officeart/2005/8/layout/pyramid3"/>
    <dgm:cxn modelId="{57291FB8-B501-413E-B9D0-DD4E7170E95C}" srcId="{81A3B490-C0EB-496D-AAFB-4A3A05D8B22E}" destId="{D203DC7D-F5D2-4961-A12C-BBE66C9C0EE1}" srcOrd="0" destOrd="0" parTransId="{1878E346-118B-47DD-BF05-46AE1DC8E1DB}" sibTransId="{971FF713-921C-40C5-BF5D-DDAB029C0266}"/>
    <dgm:cxn modelId="{E92DA238-72DE-455E-AE99-50C90C76FA36}" type="presParOf" srcId="{D523AD4C-047B-4871-B824-82062E07D9F8}" destId="{B678FC1F-B552-48D7-8028-ACB13489ED77}" srcOrd="0" destOrd="0" presId="urn:microsoft.com/office/officeart/2005/8/layout/pyramid3"/>
    <dgm:cxn modelId="{BD3AD948-779D-40CA-BBC3-818E7BA5A175}" type="presParOf" srcId="{B678FC1F-B552-48D7-8028-ACB13489ED77}" destId="{B40DD42B-B2F4-465F-A51D-22F695F94A51}" srcOrd="0" destOrd="0" presId="urn:microsoft.com/office/officeart/2005/8/layout/pyramid3"/>
    <dgm:cxn modelId="{959D7241-B864-4217-982C-3B832F787F4C}" type="presParOf" srcId="{B678FC1F-B552-48D7-8028-ACB13489ED77}" destId="{26FB6FCA-1715-4556-B6FF-4117EDF9A76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B5B7F3-78A3-420D-A668-70D4A9D6ADB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7737C74B-5FAF-4EBD-8F8D-E8D0428349A7}">
      <dgm:prSet/>
      <dgm:spPr/>
      <dgm:t>
        <a:bodyPr/>
        <a:lstStyle/>
        <a:p>
          <a:r>
            <a:rPr lang="pl-PL"/>
            <a:t>Całe rozdanie</a:t>
          </a:r>
        </a:p>
      </dgm:t>
    </dgm:pt>
    <dgm:pt modelId="{E9D8D59D-E317-41F2-9BD0-684A7F4A9D2F}" type="parTrans" cxnId="{379C83EF-E544-4B9A-8D1A-403D670EBAE2}">
      <dgm:prSet/>
      <dgm:spPr/>
      <dgm:t>
        <a:bodyPr/>
        <a:lstStyle/>
        <a:p>
          <a:endParaRPr lang="pl-PL"/>
        </a:p>
      </dgm:t>
    </dgm:pt>
    <dgm:pt modelId="{DE62B756-A068-4FF9-AC00-511E3D51E823}" type="sibTrans" cxnId="{379C83EF-E544-4B9A-8D1A-403D670EBAE2}">
      <dgm:prSet/>
      <dgm:spPr/>
      <dgm:t>
        <a:bodyPr/>
        <a:lstStyle/>
        <a:p>
          <a:endParaRPr lang="pl-PL"/>
        </a:p>
      </dgm:t>
    </dgm:pt>
    <dgm:pt modelId="{52D036C2-58D3-416F-8B15-A8FF6C0836F6}" type="pres">
      <dgm:prSet presAssocID="{A0B5B7F3-78A3-420D-A668-70D4A9D6ADBB}" presName="Name0" presStyleCnt="0">
        <dgm:presLayoutVars>
          <dgm:dir/>
          <dgm:animLvl val="lvl"/>
          <dgm:resizeHandles val="exact"/>
        </dgm:presLayoutVars>
      </dgm:prSet>
      <dgm:spPr/>
    </dgm:pt>
    <dgm:pt modelId="{B7B58343-0E8C-4B55-89B1-E46978415C7C}" type="pres">
      <dgm:prSet presAssocID="{7737C74B-5FAF-4EBD-8F8D-E8D0428349A7}" presName="Name8" presStyleCnt="0"/>
      <dgm:spPr/>
    </dgm:pt>
    <dgm:pt modelId="{61D324C4-A3C8-42F3-A07E-9BBEAF3AF012}" type="pres">
      <dgm:prSet presAssocID="{7737C74B-5FAF-4EBD-8F8D-E8D0428349A7}" presName="level" presStyleLbl="node1" presStyleIdx="0" presStyleCnt="1">
        <dgm:presLayoutVars>
          <dgm:chMax val="1"/>
          <dgm:bulletEnabled val="1"/>
        </dgm:presLayoutVars>
      </dgm:prSet>
      <dgm:spPr/>
    </dgm:pt>
    <dgm:pt modelId="{340C2766-666E-4A3E-A49E-CFD22F9BE9C8}" type="pres">
      <dgm:prSet presAssocID="{7737C74B-5FAF-4EBD-8F8D-E8D0428349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EB683C-A852-48B7-B539-307CD75395E8}" type="presOf" srcId="{7737C74B-5FAF-4EBD-8F8D-E8D0428349A7}" destId="{61D324C4-A3C8-42F3-A07E-9BBEAF3AF012}" srcOrd="0" destOrd="0" presId="urn:microsoft.com/office/officeart/2005/8/layout/pyramid3"/>
    <dgm:cxn modelId="{1B0EC9B7-481E-4DFF-80E9-FB26C2B4D930}" type="presOf" srcId="{7737C74B-5FAF-4EBD-8F8D-E8D0428349A7}" destId="{340C2766-666E-4A3E-A49E-CFD22F9BE9C8}" srcOrd="1" destOrd="0" presId="urn:microsoft.com/office/officeart/2005/8/layout/pyramid3"/>
    <dgm:cxn modelId="{23CC79EE-5574-44F5-9D2C-EAD612274F34}" type="presOf" srcId="{A0B5B7F3-78A3-420D-A668-70D4A9D6ADBB}" destId="{52D036C2-58D3-416F-8B15-A8FF6C0836F6}" srcOrd="0" destOrd="0" presId="urn:microsoft.com/office/officeart/2005/8/layout/pyramid3"/>
    <dgm:cxn modelId="{379C83EF-E544-4B9A-8D1A-403D670EBAE2}" srcId="{A0B5B7F3-78A3-420D-A668-70D4A9D6ADBB}" destId="{7737C74B-5FAF-4EBD-8F8D-E8D0428349A7}" srcOrd="0" destOrd="0" parTransId="{E9D8D59D-E317-41F2-9BD0-684A7F4A9D2F}" sibTransId="{DE62B756-A068-4FF9-AC00-511E3D51E823}"/>
    <dgm:cxn modelId="{7C119212-0389-4A46-9ECB-6D620402EAAD}" type="presParOf" srcId="{52D036C2-58D3-416F-8B15-A8FF6C0836F6}" destId="{B7B58343-0E8C-4B55-89B1-E46978415C7C}" srcOrd="0" destOrd="0" presId="urn:microsoft.com/office/officeart/2005/8/layout/pyramid3"/>
    <dgm:cxn modelId="{16BA31B9-41DD-4131-A30F-B8B609661DFC}" type="presParOf" srcId="{B7B58343-0E8C-4B55-89B1-E46978415C7C}" destId="{61D324C4-A3C8-42F3-A07E-9BBEAF3AF012}" srcOrd="0" destOrd="0" presId="urn:microsoft.com/office/officeart/2005/8/layout/pyramid3"/>
    <dgm:cxn modelId="{713463C7-D9E0-4205-BED8-80019C99F69F}" type="presParOf" srcId="{B7B58343-0E8C-4B55-89B1-E46978415C7C}" destId="{340C2766-666E-4A3E-A49E-CFD22F9BE9C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B8D731-A4A1-4DC0-9D59-222EF76BF29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3D2722F1-2F96-4536-AAA7-1B736C631BD5}">
      <dgm:prSet/>
      <dgm:spPr/>
      <dgm:t>
        <a:bodyPr/>
        <a:lstStyle/>
        <a:p>
          <a:r>
            <a:rPr lang="pl-PL"/>
            <a:t>Całe rozdanie</a:t>
          </a:r>
        </a:p>
      </dgm:t>
    </dgm:pt>
    <dgm:pt modelId="{985C63FF-DF4D-47B8-BAC4-7985C4C40BC0}" type="parTrans" cxnId="{324B140F-7A4C-4AF3-9224-7DF461C61070}">
      <dgm:prSet/>
      <dgm:spPr/>
      <dgm:t>
        <a:bodyPr/>
        <a:lstStyle/>
        <a:p>
          <a:endParaRPr lang="pl-PL"/>
        </a:p>
      </dgm:t>
    </dgm:pt>
    <dgm:pt modelId="{90D06E47-D868-4F89-ABF2-45442F21221B}" type="sibTrans" cxnId="{324B140F-7A4C-4AF3-9224-7DF461C61070}">
      <dgm:prSet/>
      <dgm:spPr/>
      <dgm:t>
        <a:bodyPr/>
        <a:lstStyle/>
        <a:p>
          <a:endParaRPr lang="pl-PL"/>
        </a:p>
      </dgm:t>
    </dgm:pt>
    <dgm:pt modelId="{3F159342-BD7A-472A-A97E-A3E8F2AC5887}" type="pres">
      <dgm:prSet presAssocID="{FCB8D731-A4A1-4DC0-9D59-222EF76BF295}" presName="Name0" presStyleCnt="0">
        <dgm:presLayoutVars>
          <dgm:dir/>
          <dgm:animLvl val="lvl"/>
          <dgm:resizeHandles val="exact"/>
        </dgm:presLayoutVars>
      </dgm:prSet>
      <dgm:spPr/>
    </dgm:pt>
    <dgm:pt modelId="{E9729170-11DC-4E5C-A1A3-01CB4E344251}" type="pres">
      <dgm:prSet presAssocID="{3D2722F1-2F96-4536-AAA7-1B736C631BD5}" presName="Name8" presStyleCnt="0"/>
      <dgm:spPr/>
    </dgm:pt>
    <dgm:pt modelId="{DF094820-2A00-459F-B8B3-256FC2D81BF2}" type="pres">
      <dgm:prSet presAssocID="{3D2722F1-2F96-4536-AAA7-1B736C631BD5}" presName="level" presStyleLbl="node1" presStyleIdx="0" presStyleCnt="1" custLinFactNeighborX="-11370">
        <dgm:presLayoutVars>
          <dgm:chMax val="1"/>
          <dgm:bulletEnabled val="1"/>
        </dgm:presLayoutVars>
      </dgm:prSet>
      <dgm:spPr/>
    </dgm:pt>
    <dgm:pt modelId="{6837CD7A-3606-4C24-A408-FF412AABDB5C}" type="pres">
      <dgm:prSet presAssocID="{3D2722F1-2F96-4536-AAA7-1B736C631BD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24B140F-7A4C-4AF3-9224-7DF461C61070}" srcId="{FCB8D731-A4A1-4DC0-9D59-222EF76BF295}" destId="{3D2722F1-2F96-4536-AAA7-1B736C631BD5}" srcOrd="0" destOrd="0" parTransId="{985C63FF-DF4D-47B8-BAC4-7985C4C40BC0}" sibTransId="{90D06E47-D868-4F89-ABF2-45442F21221B}"/>
    <dgm:cxn modelId="{8B5ED847-8047-410E-B550-8EDDEDD3C3BC}" type="presOf" srcId="{3D2722F1-2F96-4536-AAA7-1B736C631BD5}" destId="{DF094820-2A00-459F-B8B3-256FC2D81BF2}" srcOrd="0" destOrd="0" presId="urn:microsoft.com/office/officeart/2005/8/layout/pyramid3"/>
    <dgm:cxn modelId="{F61585A8-0BD8-443F-A38F-8EBAC4B91E13}" type="presOf" srcId="{3D2722F1-2F96-4536-AAA7-1B736C631BD5}" destId="{6837CD7A-3606-4C24-A408-FF412AABDB5C}" srcOrd="1" destOrd="0" presId="urn:microsoft.com/office/officeart/2005/8/layout/pyramid3"/>
    <dgm:cxn modelId="{DFB419CC-34A9-47FE-B488-6D8F782D74DD}" type="presOf" srcId="{FCB8D731-A4A1-4DC0-9D59-222EF76BF295}" destId="{3F159342-BD7A-472A-A97E-A3E8F2AC5887}" srcOrd="0" destOrd="0" presId="urn:microsoft.com/office/officeart/2005/8/layout/pyramid3"/>
    <dgm:cxn modelId="{21F5B495-25F2-4B28-BDD0-A9F00F6CE93C}" type="presParOf" srcId="{3F159342-BD7A-472A-A97E-A3E8F2AC5887}" destId="{E9729170-11DC-4E5C-A1A3-01CB4E344251}" srcOrd="0" destOrd="0" presId="urn:microsoft.com/office/officeart/2005/8/layout/pyramid3"/>
    <dgm:cxn modelId="{8B4229F7-7235-4C7F-9415-1ACA14E5EB87}" type="presParOf" srcId="{E9729170-11DC-4E5C-A1A3-01CB4E344251}" destId="{DF094820-2A00-459F-B8B3-256FC2D81BF2}" srcOrd="0" destOrd="0" presId="urn:microsoft.com/office/officeart/2005/8/layout/pyramid3"/>
    <dgm:cxn modelId="{C6454B11-AE89-4AD4-972E-2E8C0624780A}" type="presParOf" srcId="{E9729170-11DC-4E5C-A1A3-01CB4E344251}" destId="{6837CD7A-3606-4C24-A408-FF412AABDB5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391253-B8C7-43BE-BBC2-91AC26D9E02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70FD5DED-B272-4457-AC03-B7795CD3E69C}">
      <dgm:prSet/>
      <dgm:spPr/>
      <dgm:t>
        <a:bodyPr/>
        <a:lstStyle/>
        <a:p>
          <a:r>
            <a:rPr lang="pl-PL"/>
            <a:t>Całe rozdanie</a:t>
          </a:r>
        </a:p>
      </dgm:t>
    </dgm:pt>
    <dgm:pt modelId="{CC7BBCED-0BE1-41F9-A375-58C763AC75C5}" type="parTrans" cxnId="{DDC7BD93-3ADE-4275-A3A0-468A19E95EC4}">
      <dgm:prSet/>
      <dgm:spPr/>
      <dgm:t>
        <a:bodyPr/>
        <a:lstStyle/>
        <a:p>
          <a:endParaRPr lang="pl-PL"/>
        </a:p>
      </dgm:t>
    </dgm:pt>
    <dgm:pt modelId="{507BAC14-C928-42DD-B0A6-C459A66B1D24}" type="sibTrans" cxnId="{DDC7BD93-3ADE-4275-A3A0-468A19E95EC4}">
      <dgm:prSet/>
      <dgm:spPr/>
      <dgm:t>
        <a:bodyPr/>
        <a:lstStyle/>
        <a:p>
          <a:endParaRPr lang="pl-PL"/>
        </a:p>
      </dgm:t>
    </dgm:pt>
    <dgm:pt modelId="{D7F9CDC0-081C-4B78-AF57-344ED164BC4C}" type="pres">
      <dgm:prSet presAssocID="{67391253-B8C7-43BE-BBC2-91AC26D9E022}" presName="Name0" presStyleCnt="0">
        <dgm:presLayoutVars>
          <dgm:dir/>
          <dgm:animLvl val="lvl"/>
          <dgm:resizeHandles val="exact"/>
        </dgm:presLayoutVars>
      </dgm:prSet>
      <dgm:spPr/>
    </dgm:pt>
    <dgm:pt modelId="{54E62647-9D30-459B-AB7E-E1BDC34B0D41}" type="pres">
      <dgm:prSet presAssocID="{70FD5DED-B272-4457-AC03-B7795CD3E69C}" presName="Name8" presStyleCnt="0"/>
      <dgm:spPr/>
    </dgm:pt>
    <dgm:pt modelId="{F79050AC-ABC8-4BD8-AA80-E95A9315FAC1}" type="pres">
      <dgm:prSet presAssocID="{70FD5DED-B272-4457-AC03-B7795CD3E69C}" presName="level" presStyleLbl="node1" presStyleIdx="0" presStyleCnt="1">
        <dgm:presLayoutVars>
          <dgm:chMax val="1"/>
          <dgm:bulletEnabled val="1"/>
        </dgm:presLayoutVars>
      </dgm:prSet>
      <dgm:spPr/>
    </dgm:pt>
    <dgm:pt modelId="{97BF9EAF-E639-4B59-863B-C3BF6ED3F28B}" type="pres">
      <dgm:prSet presAssocID="{70FD5DED-B272-4457-AC03-B7795CD3E69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61D2129-8674-4FA7-8129-391D53A3C779}" type="presOf" srcId="{70FD5DED-B272-4457-AC03-B7795CD3E69C}" destId="{97BF9EAF-E639-4B59-863B-C3BF6ED3F28B}" srcOrd="1" destOrd="0" presId="urn:microsoft.com/office/officeart/2005/8/layout/pyramid3"/>
    <dgm:cxn modelId="{DDC7BD93-3ADE-4275-A3A0-468A19E95EC4}" srcId="{67391253-B8C7-43BE-BBC2-91AC26D9E022}" destId="{70FD5DED-B272-4457-AC03-B7795CD3E69C}" srcOrd="0" destOrd="0" parTransId="{CC7BBCED-0BE1-41F9-A375-58C763AC75C5}" sibTransId="{507BAC14-C928-42DD-B0A6-C459A66B1D24}"/>
    <dgm:cxn modelId="{3E9142D5-55EF-467E-B583-679C3B2738BD}" type="presOf" srcId="{70FD5DED-B272-4457-AC03-B7795CD3E69C}" destId="{F79050AC-ABC8-4BD8-AA80-E95A9315FAC1}" srcOrd="0" destOrd="0" presId="urn:microsoft.com/office/officeart/2005/8/layout/pyramid3"/>
    <dgm:cxn modelId="{6FE31EFA-79E1-4B65-AC7B-7E6FD6D69C30}" type="presOf" srcId="{67391253-B8C7-43BE-BBC2-91AC26D9E022}" destId="{D7F9CDC0-081C-4B78-AF57-344ED164BC4C}" srcOrd="0" destOrd="0" presId="urn:microsoft.com/office/officeart/2005/8/layout/pyramid3"/>
    <dgm:cxn modelId="{FF99AAAA-5A3C-4818-878D-AB2D2FA48F6C}" type="presParOf" srcId="{D7F9CDC0-081C-4B78-AF57-344ED164BC4C}" destId="{54E62647-9D30-459B-AB7E-E1BDC34B0D41}" srcOrd="0" destOrd="0" presId="urn:microsoft.com/office/officeart/2005/8/layout/pyramid3"/>
    <dgm:cxn modelId="{FA4EB382-6289-4401-9F62-5C732207156F}" type="presParOf" srcId="{54E62647-9D30-459B-AB7E-E1BDC34B0D41}" destId="{F79050AC-ABC8-4BD8-AA80-E95A9315FAC1}" srcOrd="0" destOrd="0" presId="urn:microsoft.com/office/officeart/2005/8/layout/pyramid3"/>
    <dgm:cxn modelId="{9A2B0852-3F10-4A2D-9A3E-75B8983A34E5}" type="presParOf" srcId="{54E62647-9D30-459B-AB7E-E1BDC34B0D41}" destId="{97BF9EAF-E639-4B59-863B-C3BF6ED3F28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94952-2F76-417B-8560-7DB268B656DC}">
      <dsp:nvSpPr>
        <dsp:cNvPr id="0" name=""/>
        <dsp:cNvSpPr/>
      </dsp:nvSpPr>
      <dsp:spPr>
        <a:xfrm rot="10800000">
          <a:off x="0" y="0"/>
          <a:ext cx="4744720" cy="991127"/>
        </a:xfrm>
        <a:prstGeom prst="trapezoid">
          <a:avLst>
            <a:gd name="adj" fmla="val 2393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200" kern="1200" dirty="0"/>
            <a:t>Całe rozdanie</a:t>
          </a:r>
        </a:p>
      </dsp:txBody>
      <dsp:txXfrm rot="-10800000">
        <a:off x="0" y="0"/>
        <a:ext cx="4744720" cy="991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99C27-1D8F-4BAB-B46D-7BC4B4B947A4}">
      <dsp:nvSpPr>
        <dsp:cNvPr id="0" name=""/>
        <dsp:cNvSpPr/>
      </dsp:nvSpPr>
      <dsp:spPr>
        <a:xfrm rot="10800000">
          <a:off x="0" y="0"/>
          <a:ext cx="4561840" cy="898796"/>
        </a:xfrm>
        <a:prstGeom prst="trapezoid">
          <a:avLst>
            <a:gd name="adj" fmla="val 2537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b="1" kern="1200"/>
            <a:t>Całe rozdanie</a:t>
          </a:r>
          <a:endParaRPr lang="pl-PL" sz="5300" kern="1200"/>
        </a:p>
      </dsp:txBody>
      <dsp:txXfrm rot="-10800000">
        <a:off x="0" y="0"/>
        <a:ext cx="4561840" cy="898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DD42B-B2F4-465F-A51D-22F695F94A51}">
      <dsp:nvSpPr>
        <dsp:cNvPr id="0" name=""/>
        <dsp:cNvSpPr/>
      </dsp:nvSpPr>
      <dsp:spPr>
        <a:xfrm rot="10800000">
          <a:off x="0" y="0"/>
          <a:ext cx="3873698" cy="1390721"/>
        </a:xfrm>
        <a:prstGeom prst="trapezoid">
          <a:avLst>
            <a:gd name="adj" fmla="val 1392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/>
            <a:t>Całe rozdanie</a:t>
          </a:r>
        </a:p>
      </dsp:txBody>
      <dsp:txXfrm rot="-10800000">
        <a:off x="0" y="0"/>
        <a:ext cx="3873698" cy="1390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324C4-A3C8-42F3-A07E-9BBEAF3AF012}">
      <dsp:nvSpPr>
        <dsp:cNvPr id="0" name=""/>
        <dsp:cNvSpPr/>
      </dsp:nvSpPr>
      <dsp:spPr>
        <a:xfrm rot="10800000">
          <a:off x="0" y="0"/>
          <a:ext cx="4348480" cy="1239520"/>
        </a:xfrm>
        <a:prstGeom prst="trapezoid">
          <a:avLst>
            <a:gd name="adj" fmla="val 1754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kern="1200"/>
            <a:t>Całe rozdanie</a:t>
          </a:r>
        </a:p>
      </dsp:txBody>
      <dsp:txXfrm rot="-10800000">
        <a:off x="0" y="0"/>
        <a:ext cx="4348480" cy="1239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94820-2A00-459F-B8B3-256FC2D81BF2}">
      <dsp:nvSpPr>
        <dsp:cNvPr id="0" name=""/>
        <dsp:cNvSpPr/>
      </dsp:nvSpPr>
      <dsp:spPr>
        <a:xfrm rot="10800000">
          <a:off x="0" y="0"/>
          <a:ext cx="5547360" cy="1229359"/>
        </a:xfrm>
        <a:prstGeom prst="trapezoid">
          <a:avLst>
            <a:gd name="adj" fmla="val 2256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/>
            <a:t>Całe rozdanie</a:t>
          </a:r>
        </a:p>
      </dsp:txBody>
      <dsp:txXfrm rot="-10800000">
        <a:off x="0" y="0"/>
        <a:ext cx="5547360" cy="1229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50AC-ABC8-4BD8-AA80-E95A9315FAC1}">
      <dsp:nvSpPr>
        <dsp:cNvPr id="0" name=""/>
        <dsp:cNvSpPr/>
      </dsp:nvSpPr>
      <dsp:spPr>
        <a:xfrm rot="10800000">
          <a:off x="0" y="0"/>
          <a:ext cx="5466079" cy="843280"/>
        </a:xfrm>
        <a:prstGeom prst="trapezoid">
          <a:avLst>
            <a:gd name="adj" fmla="val 3240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/>
            <a:t>Całe rozdanie</a:t>
          </a:r>
        </a:p>
      </dsp:txBody>
      <dsp:txXfrm rot="-10800000">
        <a:off x="0" y="0"/>
        <a:ext cx="5466079" cy="8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884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047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477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230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560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230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5210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754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749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7972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7595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CCD4-CEB1-405B-A443-DD9CBCBEA552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png"/><Relationship Id="rId12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12" Type="http://schemas.openxmlformats.org/officeDocument/2006/relationships/image" Target="../media/image4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png"/><Relationship Id="rId7" Type="http://schemas.openxmlformats.org/officeDocument/2006/relationships/diagramData" Target="../diagrams/data1.xml"/><Relationship Id="rId12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0.png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CB0FA-F941-F397-0747-F4C283E8A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29686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45AB98-434C-D706-7721-37B801F96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/>
          </a:bodyPr>
          <a:lstStyle/>
          <a:p>
            <a:r>
              <a:rPr lang="pl-PL" sz="5100"/>
              <a:t>ZAGRANIA PSYCHOLOGICZNE I KAMUFLAŻ W ROZGRYWCE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EFFCF2B-C103-86C4-BD51-F8968B248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>
            <a:normAutofit/>
          </a:bodyPr>
          <a:lstStyle/>
          <a:p>
            <a:r>
              <a:rPr lang="pl-PL" dirty="0"/>
              <a:t>Wykład numer 2</a:t>
            </a:r>
          </a:p>
          <a:p>
            <a:r>
              <a:rPr lang="pl-PL" dirty="0"/>
              <a:t>Przygotował: Michał Wróbel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29C8940-E970-7F90-5DEA-D7B7354A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50" y="589879"/>
            <a:ext cx="3873699" cy="139072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70E09CE-56AF-C86A-3EC1-7F50C53D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781" y="4520657"/>
            <a:ext cx="2857647" cy="14605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958F715-646A-B810-BDF0-90E835B57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730" y="1523345"/>
            <a:ext cx="2876698" cy="14542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8C75B80-6EC2-6DE2-D3BB-34CE7CDC4EB4}"/>
              </a:ext>
            </a:extLst>
          </p:cNvPr>
          <p:cNvSpPr txBox="1"/>
          <p:nvPr/>
        </p:nvSpPr>
        <p:spPr>
          <a:xfrm>
            <a:off x="325120" y="2590800"/>
            <a:ext cx="407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Gracz West wistuje K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</a:rPr>
              <a:t>♣ i w drugiej lewie kontynuuje 9♣ do A♣ u Partnera. W kolejnej lewie East zagrywa 8 trefl, jak zamierzamy rozegrać ten kontrakt?</a:t>
            </a:r>
            <a:endParaRPr lang="pl-P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Google Shape;266;p32">
            <a:extLst>
              <a:ext uri="{FF2B5EF4-FFF2-40B4-BE49-F238E27FC236}">
                <a16:creationId xmlns:a16="http://schemas.microsoft.com/office/drawing/2014/main" id="{DE043BB6-4AE2-56EA-E60C-0E1DE5D0C596}"/>
              </a:ext>
            </a:extLst>
          </p:cNvPr>
          <p:cNvSpPr/>
          <p:nvPr/>
        </p:nvSpPr>
        <p:spPr>
          <a:xfrm rot="-8115867">
            <a:off x="1715332" y="4114715"/>
            <a:ext cx="1282928" cy="46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85E4FC8-7E0B-E057-E443-D9507DDA32E5}"/>
              </a:ext>
            </a:extLst>
          </p:cNvPr>
          <p:cNvSpPr txBox="1"/>
          <p:nvPr/>
        </p:nvSpPr>
        <p:spPr>
          <a:xfrm>
            <a:off x="6949440" y="5981232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rozgrywający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4D028EB-1876-947C-2EF9-51DFF6210E62}"/>
              </a:ext>
            </a:extLst>
          </p:cNvPr>
          <p:cNvSpPr txBox="1"/>
          <p:nvPr/>
        </p:nvSpPr>
        <p:spPr>
          <a:xfrm>
            <a:off x="7308753" y="1264919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dziadek</a:t>
            </a:r>
          </a:p>
        </p:txBody>
      </p:sp>
      <p:sp>
        <p:nvSpPr>
          <p:cNvPr id="15" name="Google Shape;188;p28">
            <a:extLst>
              <a:ext uri="{FF2B5EF4-FFF2-40B4-BE49-F238E27FC236}">
                <a16:creationId xmlns:a16="http://schemas.microsoft.com/office/drawing/2014/main" id="{E3A303F5-9DCC-78A6-6B93-241AE2211C8E}"/>
              </a:ext>
            </a:extLst>
          </p:cNvPr>
          <p:cNvSpPr/>
          <p:nvPr/>
        </p:nvSpPr>
        <p:spPr>
          <a:xfrm>
            <a:off x="7636976" y="803254"/>
            <a:ext cx="233103" cy="4616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266;p32">
            <a:extLst>
              <a:ext uri="{FF2B5EF4-FFF2-40B4-BE49-F238E27FC236}">
                <a16:creationId xmlns:a16="http://schemas.microsoft.com/office/drawing/2014/main" id="{2BD9D6AB-B405-0595-D004-9176AF758E01}"/>
              </a:ext>
            </a:extLst>
          </p:cNvPr>
          <p:cNvSpPr/>
          <p:nvPr/>
        </p:nvSpPr>
        <p:spPr>
          <a:xfrm rot="-8115867">
            <a:off x="7549172" y="6471323"/>
            <a:ext cx="408709" cy="1593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8C8022B-C2B2-53B1-C085-A898D9CB973D}"/>
              </a:ext>
            </a:extLst>
          </p:cNvPr>
          <p:cNvSpPr txBox="1"/>
          <p:nvPr/>
        </p:nvSpPr>
        <p:spPr>
          <a:xfrm>
            <a:off x="5294054" y="3545840"/>
            <a:ext cx="115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West-K</a:t>
            </a:r>
            <a:r>
              <a:rPr lang="pl-PL" b="0" i="0" dirty="0">
                <a:effectLst/>
                <a:latin typeface="+mj-lt"/>
              </a:rPr>
              <a:t>♣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A69525B-B1C3-FDFA-689B-7D0DCB600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948" y="3010806"/>
            <a:ext cx="1981892" cy="1476614"/>
          </a:xfrm>
          <a:prstGeom prst="rect">
            <a:avLst/>
          </a:prstGeom>
        </p:spPr>
      </p:pic>
      <p:sp>
        <p:nvSpPr>
          <p:cNvPr id="3" name="Google Shape;266;p32">
            <a:extLst>
              <a:ext uri="{FF2B5EF4-FFF2-40B4-BE49-F238E27FC236}">
                <a16:creationId xmlns:a16="http://schemas.microsoft.com/office/drawing/2014/main" id="{ADAEFA40-064D-4479-EE4D-CBC36080377C}"/>
              </a:ext>
            </a:extLst>
          </p:cNvPr>
          <p:cNvSpPr/>
          <p:nvPr/>
        </p:nvSpPr>
        <p:spPr>
          <a:xfrm rot="-8115867">
            <a:off x="5741148" y="4065441"/>
            <a:ext cx="408709" cy="1593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911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84D8B50-83C2-05C4-C6CB-A29E8DF9C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10" y="406999"/>
            <a:ext cx="3873699" cy="139072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50CF81-BF8F-5221-69D0-3580D1E6E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323926"/>
              </p:ext>
            </p:extLst>
          </p:nvPr>
        </p:nvGraphicFramePr>
        <p:xfrm>
          <a:off x="6350000" y="274319"/>
          <a:ext cx="3873698" cy="139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D44B1835-527B-3122-EEC1-30F45DAA4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00" y="1974775"/>
            <a:ext cx="2876698" cy="14542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B2071E-4575-13A5-F4BF-163647A6E0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051" y="5010150"/>
            <a:ext cx="2857647" cy="14605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5DAFD08-132C-5255-9B13-2E272F0F34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4398" y="3429000"/>
            <a:ext cx="2965602" cy="140977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5E44E0B-076D-1DF1-1BDF-A093EAECE9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9365" y="3384547"/>
            <a:ext cx="3016405" cy="14542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1B20CE0-9190-3B30-C830-013F7A7888AF}"/>
              </a:ext>
            </a:extLst>
          </p:cNvPr>
          <p:cNvSpPr txBox="1"/>
          <p:nvPr/>
        </p:nvSpPr>
        <p:spPr>
          <a:xfrm>
            <a:off x="467361" y="2123440"/>
            <a:ext cx="4452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Jeżeli nieopatrznie przebijemy trzecią rundę trefli kierem- przegramy nasz wykładany kontrakt </a:t>
            </a:r>
            <a:r>
              <a:rPr lang="pl-PL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2" name="Google Shape;266;p32">
            <a:extLst>
              <a:ext uri="{FF2B5EF4-FFF2-40B4-BE49-F238E27FC236}">
                <a16:creationId xmlns:a16="http://schemas.microsoft.com/office/drawing/2014/main" id="{2268B9FE-8FA0-61AA-0D8C-0344DB13F0B5}"/>
              </a:ext>
            </a:extLst>
          </p:cNvPr>
          <p:cNvSpPr/>
          <p:nvPr/>
        </p:nvSpPr>
        <p:spPr>
          <a:xfrm rot="-8115867">
            <a:off x="1930692" y="3176492"/>
            <a:ext cx="408709" cy="1593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74C858E-9F1D-E40E-67A5-797BE633A5CF}"/>
              </a:ext>
            </a:extLst>
          </p:cNvPr>
          <p:cNvSpPr txBox="1"/>
          <p:nvPr/>
        </p:nvSpPr>
        <p:spPr>
          <a:xfrm>
            <a:off x="762000" y="501015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Pamiętaj! Starajmy się zawsze najpierw zabezpieczyć nasz kontrakt! Przeciwnik wyszedł wysokim treflem, a mógł kontynuować obronę Damą trefl, lub wyjść niskim numerkiem ilościowo- to powinien być dla nas sygnał ostrzegawczy.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62A3938-EA84-079D-3A71-8D20B64A95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5618" y="3373352"/>
            <a:ext cx="2061502" cy="1476614"/>
          </a:xfrm>
          <a:prstGeom prst="rect">
            <a:avLst/>
          </a:prstGeom>
        </p:spPr>
      </p:pic>
      <p:sp>
        <p:nvSpPr>
          <p:cNvPr id="9" name="Google Shape;188;p28">
            <a:extLst>
              <a:ext uri="{FF2B5EF4-FFF2-40B4-BE49-F238E27FC236}">
                <a16:creationId xmlns:a16="http://schemas.microsoft.com/office/drawing/2014/main" id="{6F743DFE-804E-BC38-A845-0C24424D611A}"/>
              </a:ext>
            </a:extLst>
          </p:cNvPr>
          <p:cNvSpPr/>
          <p:nvPr/>
        </p:nvSpPr>
        <p:spPr>
          <a:xfrm>
            <a:off x="1195536" y="4548485"/>
            <a:ext cx="233103" cy="4616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867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E563006-2218-675D-E3DE-5D1ADD302A9C}"/>
              </a:ext>
            </a:extLst>
          </p:cNvPr>
          <p:cNvSpPr txBox="1"/>
          <p:nvPr/>
        </p:nvSpPr>
        <p:spPr>
          <a:xfrm>
            <a:off x="4846320" y="336550"/>
            <a:ext cx="492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u="sng" dirty="0">
                <a:solidFill>
                  <a:schemeClr val="bg1"/>
                </a:solidFill>
                <a:highlight>
                  <a:srgbClr val="800000"/>
                </a:highlight>
              </a:rPr>
              <a:t>Niebezpieczny przeciwnik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7CB66CE-56AE-29F3-76BD-F60D60EC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842" y="4552243"/>
            <a:ext cx="2889398" cy="140977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F5D0477-337B-7EEE-F64F-6D1B09E74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842" y="1684655"/>
            <a:ext cx="2946551" cy="14669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9D30FCE-6781-A09C-EA76-50F84449F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20" y="908012"/>
            <a:ext cx="3886400" cy="145422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E01F6B1-47B8-1A74-7ADD-532FC8B607C4}"/>
              </a:ext>
            </a:extLst>
          </p:cNvPr>
          <p:cNvSpPr txBox="1"/>
          <p:nvPr/>
        </p:nvSpPr>
        <p:spPr>
          <a:xfrm>
            <a:off x="1107440" y="2692400"/>
            <a:ext cx="38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Gracz West zawistował 6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</a:rPr>
              <a:t>♠. </a:t>
            </a:r>
            <a:r>
              <a:rPr lang="pl-PL" dirty="0">
                <a:solidFill>
                  <a:srgbClr val="C00000"/>
                </a:solidFill>
                <a:latin typeface="+mj-lt"/>
              </a:rPr>
              <a:t>Położyliśmy</a:t>
            </a:r>
          </a:p>
          <a:p>
            <a:r>
              <a:rPr lang="pl-PL" dirty="0">
                <a:solidFill>
                  <a:srgbClr val="C00000"/>
                </a:solidFill>
                <a:latin typeface="+mj-lt"/>
              </a:rPr>
              <a:t>K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</a:rPr>
              <a:t>♠ i wzięliśmy na niego lewę. Jak rozegrasz kontrakt?</a:t>
            </a:r>
            <a:endParaRPr lang="pl-P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Google Shape;266;p32">
            <a:extLst>
              <a:ext uri="{FF2B5EF4-FFF2-40B4-BE49-F238E27FC236}">
                <a16:creationId xmlns:a16="http://schemas.microsoft.com/office/drawing/2014/main" id="{9E27F674-DFCA-86F7-B926-64F7C93BE3D4}"/>
              </a:ext>
            </a:extLst>
          </p:cNvPr>
          <p:cNvSpPr/>
          <p:nvPr/>
        </p:nvSpPr>
        <p:spPr>
          <a:xfrm rot="-8115867">
            <a:off x="2360074" y="3785687"/>
            <a:ext cx="408709" cy="2535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2DF591B-D497-D53B-CC89-FCE127445F59}"/>
              </a:ext>
            </a:extLst>
          </p:cNvPr>
          <p:cNvSpPr txBox="1"/>
          <p:nvPr/>
        </p:nvSpPr>
        <p:spPr>
          <a:xfrm>
            <a:off x="5730240" y="35786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6</a:t>
            </a:r>
            <a:r>
              <a:rPr lang="pl-PL" b="0" i="0" dirty="0">
                <a:effectLst/>
                <a:latin typeface="+mj-lt"/>
              </a:rPr>
              <a:t>♠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0F8B74C-A389-2BA6-B935-B294468FEFA4}"/>
              </a:ext>
            </a:extLst>
          </p:cNvPr>
          <p:cNvSpPr txBox="1"/>
          <p:nvPr/>
        </p:nvSpPr>
        <p:spPr>
          <a:xfrm>
            <a:off x="985520" y="4613910"/>
            <a:ext cx="35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Jakie widzisz zagrożenia?</a:t>
            </a:r>
          </a:p>
        </p:txBody>
      </p:sp>
      <p:sp>
        <p:nvSpPr>
          <p:cNvPr id="17" name="Google Shape;266;p32">
            <a:extLst>
              <a:ext uri="{FF2B5EF4-FFF2-40B4-BE49-F238E27FC236}">
                <a16:creationId xmlns:a16="http://schemas.microsoft.com/office/drawing/2014/main" id="{4ED61CA5-9FAC-241F-4991-2AC7DE731CBD}"/>
              </a:ext>
            </a:extLst>
          </p:cNvPr>
          <p:cNvSpPr/>
          <p:nvPr/>
        </p:nvSpPr>
        <p:spPr>
          <a:xfrm rot="-8115867">
            <a:off x="2406765" y="5189529"/>
            <a:ext cx="408709" cy="2535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FC3D7E6-BFAC-7AD9-CAD6-0DD290076E5D}"/>
              </a:ext>
            </a:extLst>
          </p:cNvPr>
          <p:cNvSpPr txBox="1"/>
          <p:nvPr/>
        </p:nvSpPr>
        <p:spPr>
          <a:xfrm>
            <a:off x="6725920" y="58089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rozgrywający</a:t>
            </a:r>
          </a:p>
        </p:txBody>
      </p:sp>
      <p:sp>
        <p:nvSpPr>
          <p:cNvPr id="20" name="Google Shape;266;p32">
            <a:extLst>
              <a:ext uri="{FF2B5EF4-FFF2-40B4-BE49-F238E27FC236}">
                <a16:creationId xmlns:a16="http://schemas.microsoft.com/office/drawing/2014/main" id="{BC8916ED-1F67-AEE0-DDD8-3D11DD1833A6}"/>
              </a:ext>
            </a:extLst>
          </p:cNvPr>
          <p:cNvSpPr/>
          <p:nvPr/>
        </p:nvSpPr>
        <p:spPr>
          <a:xfrm rot="-8115867">
            <a:off x="7434605" y="6277286"/>
            <a:ext cx="408709" cy="2535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B838B7E-C05E-2C88-81FD-2C22DF6A6BDB}"/>
              </a:ext>
            </a:extLst>
          </p:cNvPr>
          <p:cNvSpPr txBox="1"/>
          <p:nvPr/>
        </p:nvSpPr>
        <p:spPr>
          <a:xfrm>
            <a:off x="7087300" y="142344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dziadek</a:t>
            </a:r>
          </a:p>
        </p:txBody>
      </p:sp>
      <p:sp>
        <p:nvSpPr>
          <p:cNvPr id="22" name="Google Shape;188;p28">
            <a:extLst>
              <a:ext uri="{FF2B5EF4-FFF2-40B4-BE49-F238E27FC236}">
                <a16:creationId xmlns:a16="http://schemas.microsoft.com/office/drawing/2014/main" id="{6F6B666B-445B-28B9-85DB-AF23498777FC}"/>
              </a:ext>
            </a:extLst>
          </p:cNvPr>
          <p:cNvSpPr/>
          <p:nvPr/>
        </p:nvSpPr>
        <p:spPr>
          <a:xfrm>
            <a:off x="7404579" y="976369"/>
            <a:ext cx="233103" cy="4616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0956AB4-B0DF-5FE6-4D73-74DCA29C2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379" y="3066504"/>
            <a:ext cx="2061502" cy="14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3C1D64E-7C4C-74EA-B74C-07C15882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60" y="593052"/>
            <a:ext cx="3886400" cy="145422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27F294-46A3-7141-62F8-66E135E4D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333763"/>
              </p:ext>
            </p:extLst>
          </p:nvPr>
        </p:nvGraphicFramePr>
        <p:xfrm>
          <a:off x="6410960" y="426720"/>
          <a:ext cx="4348480" cy="123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5FFD9294-5E85-BEBE-F8D5-D666E0805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369" y="2070147"/>
            <a:ext cx="2946551" cy="14669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8E6FE0F-39E5-8F59-EA03-7E1638248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2409" y="5019981"/>
            <a:ext cx="2889398" cy="140977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6686F32-C527-572E-D8AF-D7260863EE3D}"/>
              </a:ext>
            </a:extLst>
          </p:cNvPr>
          <p:cNvSpPr txBox="1"/>
          <p:nvPr/>
        </p:nvSpPr>
        <p:spPr>
          <a:xfrm>
            <a:off x="7112439" y="6321667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rozgrywający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BCFF49E-3FA6-9BAB-E419-F43CC6299D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9227" y="3537072"/>
            <a:ext cx="2978303" cy="140977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8D154FD-AE22-80D8-08F4-74A7E153C8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8352" y="3521304"/>
            <a:ext cx="2946551" cy="149867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93B13E2-C5A8-AEEC-EADF-41A9409B88A1}"/>
              </a:ext>
            </a:extLst>
          </p:cNvPr>
          <p:cNvSpPr txBox="1"/>
          <p:nvPr/>
        </p:nvSpPr>
        <p:spPr>
          <a:xfrm>
            <a:off x="606960" y="2346960"/>
            <a:ext cx="474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Jeżeli zagramy Króla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</a:rPr>
              <a:t>♣ w drugiej lewie to przegramy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  <a:sym typeface="Wingdings" panose="05000000000000000000" pitchFamily="2" charset="2"/>
              </a:rPr>
              <a:t> naszym niebezpiecznym przeciwnikiem jest gracz </a:t>
            </a:r>
            <a:r>
              <a:rPr lang="pl-PL" b="1" i="1" dirty="0">
                <a:effectLst/>
                <a:latin typeface="+mj-lt"/>
                <a:sym typeface="Wingdings" panose="05000000000000000000" pitchFamily="2" charset="2"/>
              </a:rPr>
              <a:t>EAST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  <a:sym typeface="Wingdings" panose="05000000000000000000" pitchFamily="2" charset="2"/>
              </a:rPr>
              <a:t>, ale możemy lepiej zabezpieczyć nasz kontrakt!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endParaRPr lang="pl-P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Google Shape;266;p32">
            <a:extLst>
              <a:ext uri="{FF2B5EF4-FFF2-40B4-BE49-F238E27FC236}">
                <a16:creationId xmlns:a16="http://schemas.microsoft.com/office/drawing/2014/main" id="{9160B222-82AC-FDF7-4374-FD57941B9B96}"/>
              </a:ext>
            </a:extLst>
          </p:cNvPr>
          <p:cNvSpPr/>
          <p:nvPr/>
        </p:nvSpPr>
        <p:spPr>
          <a:xfrm rot="-8115867">
            <a:off x="1654359" y="3654409"/>
            <a:ext cx="408709" cy="2535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8C1D7B2-4BB6-1D03-B204-D97B6A05421B}"/>
              </a:ext>
            </a:extLst>
          </p:cNvPr>
          <p:cNvSpPr txBox="1"/>
          <p:nvPr/>
        </p:nvSpPr>
        <p:spPr>
          <a:xfrm>
            <a:off x="606960" y="5014214"/>
            <a:ext cx="488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Zagrajmy w drugiej lewie małe karo do Króla</a:t>
            </a:r>
            <a:r>
              <a:rPr lang="pl-PL" b="0" i="0" dirty="0">
                <a:effectLst/>
              </a:rPr>
              <a:t>♦ i dopiero małego trefla z ręki rozgrywającego! Jeżeli od </a:t>
            </a:r>
            <a:r>
              <a:rPr lang="pl-PL" b="1" i="1" dirty="0">
                <a:effectLst/>
              </a:rPr>
              <a:t>WEST</a:t>
            </a:r>
            <a:r>
              <a:rPr lang="pl-PL" b="0" i="0" dirty="0">
                <a:effectLst/>
              </a:rPr>
              <a:t> spadnie Dama</a:t>
            </a:r>
            <a:r>
              <a:rPr lang="pl-PL" b="0" i="0" dirty="0">
                <a:effectLst/>
                <a:latin typeface="+mj-lt"/>
              </a:rPr>
              <a:t> ♣ to przepuścimy ją ! Czy teraz widzisz różnicę w obydwu zagraniach?</a:t>
            </a:r>
            <a:endParaRPr lang="pl-PL" dirty="0"/>
          </a:p>
        </p:txBody>
      </p:sp>
      <p:sp>
        <p:nvSpPr>
          <p:cNvPr id="16" name="Google Shape;266;p32">
            <a:extLst>
              <a:ext uri="{FF2B5EF4-FFF2-40B4-BE49-F238E27FC236}">
                <a16:creationId xmlns:a16="http://schemas.microsoft.com/office/drawing/2014/main" id="{FBF3E35D-D581-17C8-22A5-9F519D47DAA4}"/>
              </a:ext>
            </a:extLst>
          </p:cNvPr>
          <p:cNvSpPr/>
          <p:nvPr/>
        </p:nvSpPr>
        <p:spPr>
          <a:xfrm rot="-8115867">
            <a:off x="2934519" y="6302999"/>
            <a:ext cx="408709" cy="2535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D56BEF-E033-ACF9-C402-B93BEB3F8A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0453" y="3455903"/>
            <a:ext cx="2061502" cy="14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2BB3D1-FC10-43EE-8114-34C0EBA6F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F76DE9A-BA40-50CD-684D-0C36D8CDE315}"/>
              </a:ext>
            </a:extLst>
          </p:cNvPr>
          <p:cNvSpPr txBox="1"/>
          <p:nvPr/>
        </p:nvSpPr>
        <p:spPr>
          <a:xfrm>
            <a:off x="4976636" y="992221"/>
            <a:ext cx="6247308" cy="487355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u="sng" cap="all">
                <a:latin typeface="+mj-lt"/>
                <a:ea typeface="+mj-ea"/>
                <a:cs typeface="+mj-cs"/>
              </a:rPr>
              <a:t>Manewr złodziejski na rozgrywce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66695C-9F91-4225-8954-E3288BC5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7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1834BE8-7CF7-5485-E1CD-24D85E23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23" y="4580935"/>
            <a:ext cx="2959252" cy="14796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B7E4408-6348-551E-49D5-FA3BD24D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323" y="1519854"/>
            <a:ext cx="2927500" cy="149232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316CF69-6C52-379B-D216-E3AD2C7C712C}"/>
              </a:ext>
            </a:extLst>
          </p:cNvPr>
          <p:cNvSpPr txBox="1"/>
          <p:nvPr/>
        </p:nvSpPr>
        <p:spPr>
          <a:xfrm>
            <a:off x="7047000" y="5960801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rozgrywający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D17957-0CA1-F7BD-AA8B-16C3FDCDB801}"/>
              </a:ext>
            </a:extLst>
          </p:cNvPr>
          <p:cNvSpPr txBox="1"/>
          <p:nvPr/>
        </p:nvSpPr>
        <p:spPr>
          <a:xfrm>
            <a:off x="7251299" y="1139295"/>
            <a:ext cx="163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dziadek</a:t>
            </a:r>
          </a:p>
        </p:txBody>
      </p:sp>
      <p:sp>
        <p:nvSpPr>
          <p:cNvPr id="11" name="Google Shape;188;p28">
            <a:extLst>
              <a:ext uri="{FF2B5EF4-FFF2-40B4-BE49-F238E27FC236}">
                <a16:creationId xmlns:a16="http://schemas.microsoft.com/office/drawing/2014/main" id="{F74040AA-3E6F-5010-3ACD-5A01C368D0F3}"/>
              </a:ext>
            </a:extLst>
          </p:cNvPr>
          <p:cNvSpPr/>
          <p:nvPr/>
        </p:nvSpPr>
        <p:spPr>
          <a:xfrm>
            <a:off x="7575162" y="624035"/>
            <a:ext cx="233103" cy="4616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266;p32">
            <a:extLst>
              <a:ext uri="{FF2B5EF4-FFF2-40B4-BE49-F238E27FC236}">
                <a16:creationId xmlns:a16="http://schemas.microsoft.com/office/drawing/2014/main" id="{35A9AA37-D41C-CCF1-E5EE-8C8F4D588319}"/>
              </a:ext>
            </a:extLst>
          </p:cNvPr>
          <p:cNvSpPr/>
          <p:nvPr/>
        </p:nvSpPr>
        <p:spPr>
          <a:xfrm rot="-8115867">
            <a:off x="7709591" y="6453939"/>
            <a:ext cx="381386" cy="1420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594C58B-B265-7F0B-B246-0B8F73F2420D}"/>
              </a:ext>
            </a:extLst>
          </p:cNvPr>
          <p:cNvSpPr txBox="1"/>
          <p:nvPr/>
        </p:nvSpPr>
        <p:spPr>
          <a:xfrm>
            <a:off x="193040" y="2225040"/>
            <a:ext cx="5293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Gracz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  <a:r>
              <a:rPr lang="pl-PL" dirty="0">
                <a:solidFill>
                  <a:srgbClr val="C00000"/>
                </a:solidFill>
              </a:rPr>
              <a:t> wistuje w asa i króla karo, następuje kontynuacja kar w trzeciej lewie( </a:t>
            </a:r>
            <a:r>
              <a:rPr lang="pl-PL" b="1" i="1" dirty="0"/>
              <a:t>EAST</a:t>
            </a:r>
            <a:r>
              <a:rPr lang="pl-PL" dirty="0">
                <a:solidFill>
                  <a:srgbClr val="C00000"/>
                </a:solidFill>
              </a:rPr>
              <a:t> w 3 lewie kładzie damę karo) i przebijamy atutem. Następnie gramy kiery do asa i sprawdzamy podział atutów- niestety </a:t>
            </a:r>
            <a:r>
              <a:rPr lang="pl-PL" b="1" i="1" dirty="0"/>
              <a:t>EAST</a:t>
            </a:r>
            <a:r>
              <a:rPr lang="pl-PL" dirty="0">
                <a:solidFill>
                  <a:srgbClr val="C00000"/>
                </a:solidFill>
              </a:rPr>
              <a:t> posiada 4 kiery, a </a:t>
            </a:r>
            <a:r>
              <a:rPr lang="pl-PL" b="1" i="1" dirty="0"/>
              <a:t>WEST</a:t>
            </a:r>
            <a:r>
              <a:rPr lang="pl-PL" dirty="0">
                <a:solidFill>
                  <a:srgbClr val="C00000"/>
                </a:solidFill>
              </a:rPr>
              <a:t> tylko dwa- czy widzisz jeszcze jakąś szansę na wygraną?</a:t>
            </a:r>
          </a:p>
        </p:txBody>
      </p:sp>
      <p:sp>
        <p:nvSpPr>
          <p:cNvPr id="14" name="Google Shape;266;p32">
            <a:extLst>
              <a:ext uri="{FF2B5EF4-FFF2-40B4-BE49-F238E27FC236}">
                <a16:creationId xmlns:a16="http://schemas.microsoft.com/office/drawing/2014/main" id="{3813753F-F32A-9C72-F075-64AF19809F6B}"/>
              </a:ext>
            </a:extLst>
          </p:cNvPr>
          <p:cNvSpPr/>
          <p:nvPr/>
        </p:nvSpPr>
        <p:spPr>
          <a:xfrm rot="-8115867">
            <a:off x="2745605" y="4197871"/>
            <a:ext cx="798869" cy="3614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D37DC41-E2E6-25B2-E8EC-5CC924B35C39}"/>
              </a:ext>
            </a:extLst>
          </p:cNvPr>
          <p:cNvSpPr txBox="1"/>
          <p:nvPr/>
        </p:nvSpPr>
        <p:spPr>
          <a:xfrm>
            <a:off x="894080" y="5181600"/>
            <a:ext cx="404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Złota zasada w brydżu- nie poddawaj się nigdy w rozgrywce, warto jest walczyć do końca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16" name="Google Shape;266;p32">
            <a:extLst>
              <a:ext uri="{FF2B5EF4-FFF2-40B4-BE49-F238E27FC236}">
                <a16:creationId xmlns:a16="http://schemas.microsoft.com/office/drawing/2014/main" id="{D06BFA7E-DDF3-13D7-4281-437232ACFD39}"/>
              </a:ext>
            </a:extLst>
          </p:cNvPr>
          <p:cNvSpPr/>
          <p:nvPr/>
        </p:nvSpPr>
        <p:spPr>
          <a:xfrm rot="-8115867">
            <a:off x="2907091" y="6316501"/>
            <a:ext cx="469566" cy="2498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28BF804-2C61-B95B-94F5-9297A5C69207}"/>
              </a:ext>
            </a:extLst>
          </p:cNvPr>
          <p:cNvSpPr txBox="1"/>
          <p:nvPr/>
        </p:nvSpPr>
        <p:spPr>
          <a:xfrm>
            <a:off x="5435112" y="3611892"/>
            <a:ext cx="119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WIST </a:t>
            </a:r>
            <a:r>
              <a:rPr lang="pl-PL" dirty="0"/>
              <a:t>A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9C3881D-B80D-12B4-75C2-26E57DF12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92" y="52806"/>
            <a:ext cx="3877216" cy="221010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D279315-A5B2-AC87-3C00-AB74AE988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889" y="3012181"/>
            <a:ext cx="2061502" cy="14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89BFFFF-0AC2-3C19-FF66-03B4302E4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118141"/>
              </p:ext>
            </p:extLst>
          </p:nvPr>
        </p:nvGraphicFramePr>
        <p:xfrm>
          <a:off x="5466080" y="71121"/>
          <a:ext cx="5547360" cy="122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04002745-AA83-F45A-B27A-63F1D51BE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276" y="1494296"/>
            <a:ext cx="2927500" cy="14923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54C4555-8C95-F859-3A1D-8AE9BE77A4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276" y="5010748"/>
            <a:ext cx="2959252" cy="147962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D57EC38-7E3D-FBD3-50B5-29ADEFA49042}"/>
              </a:ext>
            </a:extLst>
          </p:cNvPr>
          <p:cNvSpPr txBox="1"/>
          <p:nvPr/>
        </p:nvSpPr>
        <p:spPr>
          <a:xfrm>
            <a:off x="7152640" y="6490374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rozgrywający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4178FEB-947F-5477-633C-D9A78DF5D8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7485" y="3218559"/>
            <a:ext cx="2895749" cy="147327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870C2DB-A160-CAA2-6213-FAEAF11D83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8861" y="3324605"/>
            <a:ext cx="2783139" cy="140977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25EED46-4822-6930-D5A4-8D746795461C}"/>
              </a:ext>
            </a:extLst>
          </p:cNvPr>
          <p:cNvSpPr txBox="1"/>
          <p:nvPr/>
        </p:nvSpPr>
        <p:spPr>
          <a:xfrm>
            <a:off x="741680" y="4923771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Aby nasza rozgrywka była skuteczna, musimy postawić na jakąś szansę wygrania kontraktu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 sprawdzeniu kierów gramy Asa i Króla trefl, a następnie gramy 4x piki ! Na ostatniego pika przeciwnik na South nie ma obrony  i skradniemy lewę na kiera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14" name="Google Shape;188;p28">
            <a:extLst>
              <a:ext uri="{FF2B5EF4-FFF2-40B4-BE49-F238E27FC236}">
                <a16:creationId xmlns:a16="http://schemas.microsoft.com/office/drawing/2014/main" id="{6D41EE59-B465-3FC7-729E-D87388842E1F}"/>
              </a:ext>
            </a:extLst>
          </p:cNvPr>
          <p:cNvSpPr/>
          <p:nvPr/>
        </p:nvSpPr>
        <p:spPr>
          <a:xfrm>
            <a:off x="1971041" y="3708400"/>
            <a:ext cx="420610" cy="102597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17A3087-9241-E074-F8B0-AB698592F366}"/>
              </a:ext>
            </a:extLst>
          </p:cNvPr>
          <p:cNvSpPr txBox="1"/>
          <p:nvPr/>
        </p:nvSpPr>
        <p:spPr>
          <a:xfrm>
            <a:off x="4327624" y="2955471"/>
            <a:ext cx="149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wistujący</a:t>
            </a:r>
          </a:p>
        </p:txBody>
      </p:sp>
      <p:sp>
        <p:nvSpPr>
          <p:cNvPr id="16" name="Google Shape;188;p28">
            <a:extLst>
              <a:ext uri="{FF2B5EF4-FFF2-40B4-BE49-F238E27FC236}">
                <a16:creationId xmlns:a16="http://schemas.microsoft.com/office/drawing/2014/main" id="{F84E1CF2-634C-BC01-B08A-6F773AE5E056}"/>
              </a:ext>
            </a:extLst>
          </p:cNvPr>
          <p:cNvSpPr/>
          <p:nvPr/>
        </p:nvSpPr>
        <p:spPr>
          <a:xfrm>
            <a:off x="4654042" y="2052320"/>
            <a:ext cx="420610" cy="8754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027E14-AC71-CAE0-8083-EF955A8159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654" y="389242"/>
            <a:ext cx="3877216" cy="22101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9AD682E-5DCC-877E-81F0-973E96BFA2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8317" y="3089337"/>
            <a:ext cx="2061502" cy="16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EDE6F6F-0406-046A-3116-1DA082FA0373}"/>
              </a:ext>
            </a:extLst>
          </p:cNvPr>
          <p:cNvSpPr txBox="1"/>
          <p:nvPr/>
        </p:nvSpPr>
        <p:spPr>
          <a:xfrm>
            <a:off x="3728720" y="193040"/>
            <a:ext cx="565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bg1"/>
                </a:solidFill>
                <a:highlight>
                  <a:srgbClr val="800000"/>
                </a:highlight>
              </a:rPr>
              <a:t>ZAGRANIE PSYCHOLOGICZNE Z DAWNYCH LAT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B184B4D-D9B2-8756-9CA3-501BFDB22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17" y="2215577"/>
            <a:ext cx="2061502" cy="160249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BDA1970-FD9A-A534-CB1B-9379D639DACD}"/>
              </a:ext>
            </a:extLst>
          </p:cNvPr>
          <p:cNvSpPr txBox="1"/>
          <p:nvPr/>
        </p:nvSpPr>
        <p:spPr>
          <a:xfrm>
            <a:off x="2072640" y="5360071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rozgrywający</a:t>
            </a:r>
          </a:p>
        </p:txBody>
      </p:sp>
      <p:sp>
        <p:nvSpPr>
          <p:cNvPr id="9" name="Google Shape;266;p32">
            <a:extLst>
              <a:ext uri="{FF2B5EF4-FFF2-40B4-BE49-F238E27FC236}">
                <a16:creationId xmlns:a16="http://schemas.microsoft.com/office/drawing/2014/main" id="{DC022FD5-598E-5BF0-E5A0-014D1D5F8E53}"/>
              </a:ext>
            </a:extLst>
          </p:cNvPr>
          <p:cNvSpPr/>
          <p:nvPr/>
        </p:nvSpPr>
        <p:spPr>
          <a:xfrm rot="-8115867">
            <a:off x="2639780" y="5858465"/>
            <a:ext cx="469566" cy="2498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C49084A-CE4C-92EE-2427-74DC86F466AB}"/>
              </a:ext>
            </a:extLst>
          </p:cNvPr>
          <p:cNvSpPr txBox="1"/>
          <p:nvPr/>
        </p:nvSpPr>
        <p:spPr>
          <a:xfrm>
            <a:off x="6431280" y="1188720"/>
            <a:ext cx="4439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Rozgrywający arcymistrz na </a:t>
            </a:r>
            <a:r>
              <a:rPr lang="pl-PL" b="1" i="1" dirty="0"/>
              <a:t>SOUTH</a:t>
            </a:r>
            <a:r>
              <a:rPr lang="pl-PL" dirty="0"/>
              <a:t> musiał zmierzyć się z bardzo ambitnym kontraktem 3BA.  </a:t>
            </a:r>
            <a:r>
              <a:rPr lang="pl-PL" b="1" i="1" dirty="0"/>
              <a:t>WEST</a:t>
            </a:r>
            <a:r>
              <a:rPr lang="pl-PL" dirty="0"/>
              <a:t> zawistował w Waleta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pl-PL" b="0" i="0" dirty="0">
                <a:effectLst/>
                <a:latin typeface="+mj-lt"/>
              </a:rPr>
              <a:t>♠ i arcymistrz odżył i przystąpił do swojego diabelskiego pomysłu </a:t>
            </a:r>
            <a:r>
              <a:rPr lang="pl-PL" b="0" i="0" dirty="0">
                <a:effectLst/>
                <a:latin typeface="+mj-lt"/>
                <a:sym typeface="Wingdings" panose="05000000000000000000" pitchFamily="2" charset="2"/>
              </a:rPr>
              <a:t> jak sądzicie jak rozegrał swój kontrakt?</a:t>
            </a:r>
            <a:endParaRPr lang="pl-PL" dirty="0"/>
          </a:p>
        </p:txBody>
      </p:sp>
      <p:sp>
        <p:nvSpPr>
          <p:cNvPr id="12" name="Google Shape;266;p32">
            <a:extLst>
              <a:ext uri="{FF2B5EF4-FFF2-40B4-BE49-F238E27FC236}">
                <a16:creationId xmlns:a16="http://schemas.microsoft.com/office/drawing/2014/main" id="{BDA3B39F-C789-CFFE-1253-A237CA5F15B7}"/>
              </a:ext>
            </a:extLst>
          </p:cNvPr>
          <p:cNvSpPr/>
          <p:nvPr/>
        </p:nvSpPr>
        <p:spPr>
          <a:xfrm rot="-8115867">
            <a:off x="8172618" y="3030413"/>
            <a:ext cx="469566" cy="2498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5E4C772-08E5-8997-6E33-EA8ACA8B54CD}"/>
              </a:ext>
            </a:extLst>
          </p:cNvPr>
          <p:cNvSpPr txBox="1"/>
          <p:nvPr/>
        </p:nvSpPr>
        <p:spPr>
          <a:xfrm>
            <a:off x="741680" y="2901351"/>
            <a:ext cx="821588" cy="369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</a:t>
            </a:r>
            <a:r>
              <a:rPr lang="pl-PL" b="0" i="0" dirty="0">
                <a:effectLst/>
                <a:latin typeface="+mj-lt"/>
              </a:rPr>
              <a:t>♠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827F862-9E3A-B0A6-5924-6E3B5548A706}"/>
              </a:ext>
            </a:extLst>
          </p:cNvPr>
          <p:cNvSpPr txBox="1"/>
          <p:nvPr/>
        </p:nvSpPr>
        <p:spPr>
          <a:xfrm>
            <a:off x="6431280" y="4033520"/>
            <a:ext cx="3952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Pamiętaj! Nawet jeśli kontrakt jest słaby, nie daj poznać po sobie, że tak jest. Najlepsi zawodnicy potrafią zachować twarz pokerzysty i nigdy nie widać czy kontrakt, który grają jest z góry czy bez 3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15" name="Google Shape;266;p32">
            <a:extLst>
              <a:ext uri="{FF2B5EF4-FFF2-40B4-BE49-F238E27FC236}">
                <a16:creationId xmlns:a16="http://schemas.microsoft.com/office/drawing/2014/main" id="{55EC2829-57D3-213A-4774-C1987E7B2398}"/>
              </a:ext>
            </a:extLst>
          </p:cNvPr>
          <p:cNvSpPr/>
          <p:nvPr/>
        </p:nvSpPr>
        <p:spPr>
          <a:xfrm rot="-8115867">
            <a:off x="8303477" y="5916907"/>
            <a:ext cx="469566" cy="2498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259E345D-57AA-1772-96E0-4AC14FF5C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75" y="841426"/>
            <a:ext cx="3092609" cy="144787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A9C67CE-05F7-D914-267F-EB9347E4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975" y="3881011"/>
            <a:ext cx="2908449" cy="14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53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164667C-E9B2-6146-D5A0-A1548FEA1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872941"/>
              </p:ext>
            </p:extLst>
          </p:nvPr>
        </p:nvGraphicFramePr>
        <p:xfrm>
          <a:off x="3667760" y="375920"/>
          <a:ext cx="5466080" cy="84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80236954-B627-1093-F044-B2B551302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317" y="2804857"/>
            <a:ext cx="2061502" cy="160249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9CB3580-D906-E99C-521E-F5B76EA4C5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6054" y="2878993"/>
            <a:ext cx="3016405" cy="14542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7DEFDB2-CE4D-5110-C690-D62A26777B1F}"/>
              </a:ext>
            </a:extLst>
          </p:cNvPr>
          <p:cNvSpPr txBox="1"/>
          <p:nvPr/>
        </p:nvSpPr>
        <p:spPr>
          <a:xfrm>
            <a:off x="629920" y="4765040"/>
            <a:ext cx="3789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Arcymistrz na South wpadł na diabelski pomysł i po zgraniu Asa i Króla pik zagrał… Damę trefl ! Trudno dziwić się obrońcom, że przepuścili! Jeden nie chciał dopuścić go do ręki, a drugi profilaktycznie przepuścił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3FCEF1F-B29F-1B73-38D7-50DB22F3EF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5723" y="1372222"/>
            <a:ext cx="3092609" cy="144787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97EE5CC-62FC-A1FD-2064-AB0DB4BBDD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3152" y="4479889"/>
            <a:ext cx="2908449" cy="141612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84DF0BA-3581-522C-9775-38D2679E4E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5505" y="2938756"/>
            <a:ext cx="2857647" cy="1422473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1AF9853-4743-7E65-E160-C46C21CF32A8}"/>
              </a:ext>
            </a:extLst>
          </p:cNvPr>
          <p:cNvSpPr txBox="1"/>
          <p:nvPr/>
        </p:nvSpPr>
        <p:spPr>
          <a:xfrm>
            <a:off x="5466080" y="5808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rozgrywający</a:t>
            </a:r>
          </a:p>
        </p:txBody>
      </p:sp>
      <p:sp>
        <p:nvSpPr>
          <p:cNvPr id="20" name="Google Shape;266;p32">
            <a:extLst>
              <a:ext uri="{FF2B5EF4-FFF2-40B4-BE49-F238E27FC236}">
                <a16:creationId xmlns:a16="http://schemas.microsoft.com/office/drawing/2014/main" id="{021BD1C5-2B0D-7AC9-B333-1923C7D711CF}"/>
              </a:ext>
            </a:extLst>
          </p:cNvPr>
          <p:cNvSpPr/>
          <p:nvPr/>
        </p:nvSpPr>
        <p:spPr>
          <a:xfrm rot="-8115867">
            <a:off x="6115935" y="6306739"/>
            <a:ext cx="469566" cy="2498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26" name="Picture 2" descr="Żarówka, Pomysł, Oświecenie, Plan">
            <a:extLst>
              <a:ext uri="{FF2B5EF4-FFF2-40B4-BE49-F238E27FC236}">
                <a16:creationId xmlns:a16="http://schemas.microsoft.com/office/drawing/2014/main" id="{F3BBF45F-72F8-AF90-A91C-AC0DDDAB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" y="467959"/>
            <a:ext cx="2237208" cy="22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9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hludne puste biurko do nauki">
            <a:extLst>
              <a:ext uri="{FF2B5EF4-FFF2-40B4-BE49-F238E27FC236}">
                <a16:creationId xmlns:a16="http://schemas.microsoft.com/office/drawing/2014/main" id="{533E9A3E-3ED3-BE54-099A-08AC54FB4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0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CFF4B73-B7A1-C578-C26F-DBE13CC286F7}"/>
              </a:ext>
            </a:extLst>
          </p:cNvPr>
          <p:cNvSpPr txBox="1"/>
          <p:nvPr/>
        </p:nvSpPr>
        <p:spPr>
          <a:xfrm>
            <a:off x="4065511" y="3236470"/>
            <a:ext cx="6832500" cy="125260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cap="all">
                <a:solidFill>
                  <a:srgbClr val="FFFFFE"/>
                </a:solidFill>
                <a:latin typeface="+mj-lt"/>
                <a:ea typeface="+mj-ea"/>
                <a:cs typeface="+mj-cs"/>
              </a:rPr>
              <a:t>Dziękuję za uwagę i zapraszam na warsztaty praktyczne </a:t>
            </a:r>
            <a:r>
              <a:rPr lang="en-US" sz="3100" cap="all">
                <a:solidFill>
                  <a:srgbClr val="FFFFFE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3100" cap="all">
              <a:solidFill>
                <a:srgbClr val="FFFFFE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BC5B4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5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F787BFF-4B0A-E44C-6563-C5B2A0C765D0}"/>
              </a:ext>
            </a:extLst>
          </p:cNvPr>
          <p:cNvSpPr txBox="1"/>
          <p:nvPr/>
        </p:nvSpPr>
        <p:spPr>
          <a:xfrm>
            <a:off x="1032602" y="368554"/>
            <a:ext cx="930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u="sng" dirty="0">
                <a:solidFill>
                  <a:schemeClr val="bg1"/>
                </a:solidFill>
                <a:highlight>
                  <a:srgbClr val="800000"/>
                </a:highlight>
              </a:rPr>
              <a:t>MASKOWANIE FIGUR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9C6AD5-5BB8-9627-253B-55820B93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91" y="1125464"/>
            <a:ext cx="3587183" cy="152657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A3BA4D3-708C-9EDA-5630-ACF4C82C4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562" y="1125464"/>
            <a:ext cx="3223963" cy="152657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846990D-F9CC-F9AD-0C35-1A898AA073AC}"/>
              </a:ext>
            </a:extLst>
          </p:cNvPr>
          <p:cNvSpPr txBox="1"/>
          <p:nvPr/>
        </p:nvSpPr>
        <p:spPr>
          <a:xfrm>
            <a:off x="138546" y="2717074"/>
            <a:ext cx="402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Wist W</a:t>
            </a:r>
            <a:r>
              <a:rPr lang="pl-PL" b="0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♠, drugi obrońca kładzie blotkę 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Jaką kartę dołożysz na grę kolorową, a jaką na BA?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1022AA9-7EB2-8465-2738-89A9886019C0}"/>
              </a:ext>
            </a:extLst>
          </p:cNvPr>
          <p:cNvSpPr txBox="1"/>
          <p:nvPr/>
        </p:nvSpPr>
        <p:spPr>
          <a:xfrm>
            <a:off x="4385562" y="2717074"/>
            <a:ext cx="3621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Wist 7</a:t>
            </a:r>
            <a:r>
              <a:rPr lang="pl-PL" b="0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♠, drugi obroń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kładzie 10</a:t>
            </a:r>
            <a:r>
              <a:rPr lang="pl-PL" b="0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♠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Jaką kartę dołożysz?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88B5A0A-9E0B-2C4F-A8E4-56EC2E8B0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084" y="1125464"/>
            <a:ext cx="3231017" cy="152657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00694D7-9945-E16B-74A2-ECFD443B2793}"/>
              </a:ext>
            </a:extLst>
          </p:cNvPr>
          <p:cNvSpPr txBox="1"/>
          <p:nvPr/>
        </p:nvSpPr>
        <p:spPr>
          <a:xfrm>
            <a:off x="8099498" y="2755839"/>
            <a:ext cx="4027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Wist blotka </a:t>
            </a:r>
            <a:r>
              <a:rPr lang="pl-PL" b="0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♠, od drugiego obrońcy W♠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Jaką kartę dołożysz?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DF77C8B-8EC5-0E46-020B-47D5E6254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387" y="4225046"/>
            <a:ext cx="965521" cy="152657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A8D3A21-53AC-7A40-AF2A-657E0D931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835" y="4217344"/>
            <a:ext cx="965521" cy="1515192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99F6F66-E7D9-11A0-4D6C-5FA29555E608}"/>
              </a:ext>
            </a:extLst>
          </p:cNvPr>
          <p:cNvSpPr txBox="1"/>
          <p:nvPr/>
        </p:nvSpPr>
        <p:spPr>
          <a:xfrm>
            <a:off x="5997543" y="3744208"/>
            <a:ext cx="225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WIST</a:t>
            </a:r>
            <a:r>
              <a:rPr lang="pl-PL" dirty="0"/>
              <a:t>: 2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</a:t>
            </a:r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7FF14F9-A951-87B7-D842-36C35CF6EBD7}"/>
              </a:ext>
            </a:extLst>
          </p:cNvPr>
          <p:cNvSpPr txBox="1"/>
          <p:nvPr/>
        </p:nvSpPr>
        <p:spPr>
          <a:xfrm>
            <a:off x="8917021" y="4869939"/>
            <a:ext cx="142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dziadek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FA70DCD-4C30-932E-5704-96D3EBE1403A}"/>
              </a:ext>
            </a:extLst>
          </p:cNvPr>
          <p:cNvSpPr txBox="1"/>
          <p:nvPr/>
        </p:nvSpPr>
        <p:spPr>
          <a:xfrm>
            <a:off x="2723887" y="4835686"/>
            <a:ext cx="167995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rozgrywający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5645DF7-7E3C-4539-AA38-0B625F13F735}"/>
              </a:ext>
            </a:extLst>
          </p:cNvPr>
          <p:cNvSpPr txBox="1"/>
          <p:nvPr/>
        </p:nvSpPr>
        <p:spPr>
          <a:xfrm>
            <a:off x="4403839" y="6016540"/>
            <a:ext cx="641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Jakie karty dołożysz z dziadka i z ręki wiedząc, że figury pik są rozdzielone?</a:t>
            </a:r>
          </a:p>
        </p:txBody>
      </p:sp>
      <p:sp>
        <p:nvSpPr>
          <p:cNvPr id="5" name="Google Shape;266;p32">
            <a:extLst>
              <a:ext uri="{FF2B5EF4-FFF2-40B4-BE49-F238E27FC236}">
                <a16:creationId xmlns:a16="http://schemas.microsoft.com/office/drawing/2014/main" id="{56FEDD37-3D28-38AB-7C51-9324D72EE07D}"/>
              </a:ext>
            </a:extLst>
          </p:cNvPr>
          <p:cNvSpPr/>
          <p:nvPr/>
        </p:nvSpPr>
        <p:spPr>
          <a:xfrm rot="-8115867">
            <a:off x="3323231" y="5375958"/>
            <a:ext cx="611868" cy="2818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266;p32">
            <a:extLst>
              <a:ext uri="{FF2B5EF4-FFF2-40B4-BE49-F238E27FC236}">
                <a16:creationId xmlns:a16="http://schemas.microsoft.com/office/drawing/2014/main" id="{DD5C6708-F6B6-9760-2F35-6D81712140AD}"/>
              </a:ext>
            </a:extLst>
          </p:cNvPr>
          <p:cNvSpPr/>
          <p:nvPr/>
        </p:nvSpPr>
        <p:spPr>
          <a:xfrm rot="-8115867">
            <a:off x="9306760" y="5349843"/>
            <a:ext cx="611868" cy="2818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A6B5CEC-0C94-874A-6663-3E2C52765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882" y="4147524"/>
            <a:ext cx="2002888" cy="16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0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00EE71D-DDB7-A833-0A40-EE8CAF5DA012}"/>
              </a:ext>
            </a:extLst>
          </p:cNvPr>
          <p:cNvSpPr txBox="1"/>
          <p:nvPr/>
        </p:nvSpPr>
        <p:spPr>
          <a:xfrm>
            <a:off x="4326610" y="280988"/>
            <a:ext cx="840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u="sng" dirty="0">
                <a:solidFill>
                  <a:schemeClr val="bg1"/>
                </a:solidFill>
                <a:highlight>
                  <a:srgbClr val="800000"/>
                </a:highlight>
              </a:rPr>
              <a:t>SPRYT W ROZGRYWCE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F0487FB-CB82-FC90-1EF6-8675DFA3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58" y="3956562"/>
            <a:ext cx="2654436" cy="123196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A2781D1-6372-8C26-7720-EEBFC6E8F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212" y="3938161"/>
            <a:ext cx="2698889" cy="127641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40BC094-143F-A1D5-E7A8-F01FC8E639AD}"/>
              </a:ext>
            </a:extLst>
          </p:cNvPr>
          <p:cNvSpPr txBox="1"/>
          <p:nvPr/>
        </p:nvSpPr>
        <p:spPr>
          <a:xfrm>
            <a:off x="7995183" y="1069614"/>
            <a:ext cx="3139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Rozgrywamy kontrakt 6</a:t>
            </a:r>
            <a:r>
              <a:rPr lang="pl-PL" b="0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♣ z ręki West. Po burzliwej licytacji dwustronnej, w której gracz South skoczył wysoko kierami szukamy naszej szansy na wygranie po wiście 6♥. Czy widzisz jakąś szansę?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9C7E0E6-154E-6B74-1775-E0EAD971B384}"/>
              </a:ext>
            </a:extLst>
          </p:cNvPr>
          <p:cNvSpPr txBox="1"/>
          <p:nvPr/>
        </p:nvSpPr>
        <p:spPr>
          <a:xfrm>
            <a:off x="2174240" y="5294369"/>
            <a:ext cx="265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West-rozgrywający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251C770-2C78-8052-6149-65A4EDB714EB}"/>
              </a:ext>
            </a:extLst>
          </p:cNvPr>
          <p:cNvSpPr txBox="1"/>
          <p:nvPr/>
        </p:nvSpPr>
        <p:spPr>
          <a:xfrm>
            <a:off x="5495128" y="3095266"/>
            <a:ext cx="154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North wistuje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FA51B38-0FAD-D86A-9831-DF7AA87A86B8}"/>
              </a:ext>
            </a:extLst>
          </p:cNvPr>
          <p:cNvSpPr txBox="1"/>
          <p:nvPr/>
        </p:nvSpPr>
        <p:spPr>
          <a:xfrm>
            <a:off x="5600612" y="3380115"/>
            <a:ext cx="76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22222"/>
                </a:solidFill>
                <a:latin typeface="verdana" panose="020B0604030504040204" pitchFamily="34" charset="0"/>
              </a:rPr>
              <a:t>6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DB39EE6-370D-FFEA-7E6C-DF606F042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21" y="952093"/>
            <a:ext cx="4045158" cy="1403422"/>
          </a:xfrm>
          <a:prstGeom prst="rect">
            <a:avLst/>
          </a:prstGeom>
        </p:spPr>
      </p:pic>
      <p:sp>
        <p:nvSpPr>
          <p:cNvPr id="13" name="Google Shape;266;p32">
            <a:extLst>
              <a:ext uri="{FF2B5EF4-FFF2-40B4-BE49-F238E27FC236}">
                <a16:creationId xmlns:a16="http://schemas.microsoft.com/office/drawing/2014/main" id="{CDF9E4DD-8A3F-7474-95C0-A8E24CC4C8DF}"/>
              </a:ext>
            </a:extLst>
          </p:cNvPr>
          <p:cNvSpPr/>
          <p:nvPr/>
        </p:nvSpPr>
        <p:spPr>
          <a:xfrm rot="-8115867">
            <a:off x="2656870" y="5786051"/>
            <a:ext cx="611868" cy="2818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6CDFF5C-95AA-02CB-FE4C-106EAC544E05}"/>
              </a:ext>
            </a:extLst>
          </p:cNvPr>
          <p:cNvSpPr txBox="1"/>
          <p:nvPr/>
        </p:nvSpPr>
        <p:spPr>
          <a:xfrm>
            <a:off x="7914640" y="5242208"/>
            <a:ext cx="185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East-dziadek</a:t>
            </a:r>
          </a:p>
        </p:txBody>
      </p:sp>
      <p:sp>
        <p:nvSpPr>
          <p:cNvPr id="15" name="Google Shape;266;p32">
            <a:extLst>
              <a:ext uri="{FF2B5EF4-FFF2-40B4-BE49-F238E27FC236}">
                <a16:creationId xmlns:a16="http://schemas.microsoft.com/office/drawing/2014/main" id="{5DF30B1A-5988-1122-2576-31EB2139E618}"/>
              </a:ext>
            </a:extLst>
          </p:cNvPr>
          <p:cNvSpPr/>
          <p:nvPr/>
        </p:nvSpPr>
        <p:spPr>
          <a:xfrm rot="-8115867">
            <a:off x="8400341" y="5699237"/>
            <a:ext cx="611868" cy="2818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266;p32">
            <a:extLst>
              <a:ext uri="{FF2B5EF4-FFF2-40B4-BE49-F238E27FC236}">
                <a16:creationId xmlns:a16="http://schemas.microsoft.com/office/drawing/2014/main" id="{B788EDD5-3752-680C-7D82-77C820031B61}"/>
              </a:ext>
            </a:extLst>
          </p:cNvPr>
          <p:cNvSpPr/>
          <p:nvPr/>
        </p:nvSpPr>
        <p:spPr>
          <a:xfrm rot="-8115867">
            <a:off x="10269150" y="3008245"/>
            <a:ext cx="611868" cy="2818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0A5B3F4-57D1-86E8-427E-8E5B6BFEE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795" y="3745127"/>
            <a:ext cx="2002888" cy="16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9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540733A-BC4D-0CCB-AD5D-88C9D854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81" y="301853"/>
            <a:ext cx="4045158" cy="14034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3764092-ACC8-6B82-0C2A-3D10B98C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094" y="3061978"/>
            <a:ext cx="2698889" cy="12764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18344ED-F03A-F571-455B-67FD6B6E7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048" y="3084204"/>
            <a:ext cx="2654436" cy="123196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E701314-73EB-7EEB-008F-2A0D62B4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242" y="4568789"/>
            <a:ext cx="2819545" cy="137802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D190EFF-1132-8D11-3515-A9BCF02B7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83" y="1371008"/>
            <a:ext cx="2933851" cy="1460575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0EBB0E11-091D-29D3-585C-E9DA7378A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436342"/>
              </p:ext>
            </p:extLst>
          </p:nvPr>
        </p:nvGraphicFramePr>
        <p:xfrm>
          <a:off x="5740400" y="301853"/>
          <a:ext cx="4744720" cy="99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C35D5E6-452D-24C8-06FD-A12A582637AD}"/>
              </a:ext>
            </a:extLst>
          </p:cNvPr>
          <p:cNvSpPr txBox="1"/>
          <p:nvPr/>
        </p:nvSpPr>
        <p:spPr>
          <a:xfrm>
            <a:off x="371265" y="4630064"/>
            <a:ext cx="4736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Rozgrywający wymyślił, że jedyny układ, przy którym ma jakiekolwiek szanse na wygraną, to zastanie singlowej wysokiej figury karo u gracza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! Przebił kiera , zgrał 3x razy atuty i odszedł z „głupią” miną z ręki West 6 karo…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Google Shape;266;p32">
            <a:extLst>
              <a:ext uri="{FF2B5EF4-FFF2-40B4-BE49-F238E27FC236}">
                <a16:creationId xmlns:a16="http://schemas.microsoft.com/office/drawing/2014/main" id="{8E4FE018-A3EE-8D6C-B918-CD1C5327ABA4}"/>
              </a:ext>
            </a:extLst>
          </p:cNvPr>
          <p:cNvSpPr/>
          <p:nvPr/>
        </p:nvSpPr>
        <p:spPr>
          <a:xfrm rot="-8115867">
            <a:off x="2433350" y="6284375"/>
            <a:ext cx="611868" cy="2818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8923473-508F-D48B-5314-004EAA470C8B}"/>
              </a:ext>
            </a:extLst>
          </p:cNvPr>
          <p:cNvSpPr txBox="1"/>
          <p:nvPr/>
        </p:nvSpPr>
        <p:spPr>
          <a:xfrm>
            <a:off x="1087120" y="3332480"/>
            <a:ext cx="218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West-rozgrywający</a:t>
            </a:r>
          </a:p>
        </p:txBody>
      </p:sp>
      <p:sp>
        <p:nvSpPr>
          <p:cNvPr id="24" name="Google Shape;266;p32">
            <a:extLst>
              <a:ext uri="{FF2B5EF4-FFF2-40B4-BE49-F238E27FC236}">
                <a16:creationId xmlns:a16="http://schemas.microsoft.com/office/drawing/2014/main" id="{DB20C2B3-0006-8E1E-7108-BFBCACC50FA0}"/>
              </a:ext>
            </a:extLst>
          </p:cNvPr>
          <p:cNvSpPr/>
          <p:nvPr/>
        </p:nvSpPr>
        <p:spPr>
          <a:xfrm rot="-8115867">
            <a:off x="2235353" y="3882040"/>
            <a:ext cx="611868" cy="2818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8BF550DC-2844-9457-8263-F4EF9222737C}"/>
              </a:ext>
            </a:extLst>
          </p:cNvPr>
          <p:cNvSpPr txBox="1"/>
          <p:nvPr/>
        </p:nvSpPr>
        <p:spPr>
          <a:xfrm>
            <a:off x="8906834" y="16075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North wistuje 6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</a:rPr>
              <a:t>♥</a:t>
            </a:r>
            <a:endParaRPr lang="pl-P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Google Shape;266;p32">
            <a:extLst>
              <a:ext uri="{FF2B5EF4-FFF2-40B4-BE49-F238E27FC236}">
                <a16:creationId xmlns:a16="http://schemas.microsoft.com/office/drawing/2014/main" id="{6CF37675-D9AD-4785-BC23-C2AED06E2C47}"/>
              </a:ext>
            </a:extLst>
          </p:cNvPr>
          <p:cNvSpPr/>
          <p:nvPr/>
        </p:nvSpPr>
        <p:spPr>
          <a:xfrm rot="-8115867">
            <a:off x="9509913" y="2150600"/>
            <a:ext cx="611868" cy="2818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6E701B-9C3D-EFAE-2211-1B6F2E655A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9280" y="2821024"/>
            <a:ext cx="2002888" cy="16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4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77C5F85-C057-FCD4-4242-3F301E7A92B1}"/>
              </a:ext>
            </a:extLst>
          </p:cNvPr>
          <p:cNvSpPr txBox="1"/>
          <p:nvPr/>
        </p:nvSpPr>
        <p:spPr>
          <a:xfrm>
            <a:off x="2296160" y="280229"/>
            <a:ext cx="1160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u="sng" dirty="0">
                <a:solidFill>
                  <a:schemeClr val="bg1"/>
                </a:solidFill>
                <a:highlight>
                  <a:srgbClr val="800000"/>
                </a:highlight>
              </a:rPr>
              <a:t>WYJŚCIE OBROŃCÓW W NAJLEPSZY KOLOR ROZGRYWAJĄCEGO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27EE218-8406-4353-DECC-6D37FCD8587D}"/>
              </a:ext>
            </a:extLst>
          </p:cNvPr>
          <p:cNvSpPr txBox="1"/>
          <p:nvPr/>
        </p:nvSpPr>
        <p:spPr>
          <a:xfrm>
            <a:off x="6362699" y="1323163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dziadek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C47283B-FCD8-9F66-9B8E-9105C875F02B}"/>
              </a:ext>
            </a:extLst>
          </p:cNvPr>
          <p:cNvSpPr txBox="1"/>
          <p:nvPr/>
        </p:nvSpPr>
        <p:spPr>
          <a:xfrm>
            <a:off x="3291840" y="3721784"/>
            <a:ext cx="238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Pierwszy wist 4</a:t>
            </a:r>
            <a:r>
              <a:rPr lang="pl-PL" b="0" i="0" dirty="0">
                <a:solidFill>
                  <a:srgbClr val="FF0000"/>
                </a:solidFill>
                <a:effectLst/>
                <a:latin typeface="+mj-lt"/>
              </a:rPr>
              <a:t>♦</a:t>
            </a:r>
            <a:endParaRPr lang="pl-PL" dirty="0">
              <a:latin typeface="+mj-lt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C33A251-20D0-8FF3-60ED-99F79DB1C358}"/>
              </a:ext>
            </a:extLst>
          </p:cNvPr>
          <p:cNvSpPr txBox="1"/>
          <p:nvPr/>
        </p:nvSpPr>
        <p:spPr>
          <a:xfrm>
            <a:off x="1219200" y="5396343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Jak rozegrasz kontrakt 3BA?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Google Shape;266;p32">
            <a:extLst>
              <a:ext uri="{FF2B5EF4-FFF2-40B4-BE49-F238E27FC236}">
                <a16:creationId xmlns:a16="http://schemas.microsoft.com/office/drawing/2014/main" id="{C3CDE6E5-6A6B-09F3-B92F-B528EF6F6D84}"/>
              </a:ext>
            </a:extLst>
          </p:cNvPr>
          <p:cNvSpPr/>
          <p:nvPr/>
        </p:nvSpPr>
        <p:spPr>
          <a:xfrm rot="-8115867">
            <a:off x="4310611" y="4272572"/>
            <a:ext cx="408709" cy="1593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076D5E2-13D3-0B23-65F5-67E1AB07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224" y="1605214"/>
            <a:ext cx="3111660" cy="153677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1500B60-9E78-7998-F23C-FE79B68A592C}"/>
              </a:ext>
            </a:extLst>
          </p:cNvPr>
          <p:cNvSpPr txBox="1"/>
          <p:nvPr/>
        </p:nvSpPr>
        <p:spPr>
          <a:xfrm>
            <a:off x="6362699" y="6027243"/>
            <a:ext cx="192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rozgrywający</a:t>
            </a:r>
          </a:p>
        </p:txBody>
      </p:sp>
      <p:sp>
        <p:nvSpPr>
          <p:cNvPr id="10" name="Google Shape;188;p28">
            <a:extLst>
              <a:ext uri="{FF2B5EF4-FFF2-40B4-BE49-F238E27FC236}">
                <a16:creationId xmlns:a16="http://schemas.microsoft.com/office/drawing/2014/main" id="{80F9C002-1E9E-13C8-626A-F1C414E0EFFD}"/>
              </a:ext>
            </a:extLst>
          </p:cNvPr>
          <p:cNvSpPr/>
          <p:nvPr/>
        </p:nvSpPr>
        <p:spPr>
          <a:xfrm>
            <a:off x="6687820" y="842692"/>
            <a:ext cx="233103" cy="4616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266;p32">
            <a:extLst>
              <a:ext uri="{FF2B5EF4-FFF2-40B4-BE49-F238E27FC236}">
                <a16:creationId xmlns:a16="http://schemas.microsoft.com/office/drawing/2014/main" id="{43A3AFB2-4C34-86B5-152D-585BC2864D1E}"/>
              </a:ext>
            </a:extLst>
          </p:cNvPr>
          <p:cNvSpPr/>
          <p:nvPr/>
        </p:nvSpPr>
        <p:spPr>
          <a:xfrm rot="-8115867">
            <a:off x="6917805" y="6481145"/>
            <a:ext cx="408709" cy="1593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266;p32">
            <a:extLst>
              <a:ext uri="{FF2B5EF4-FFF2-40B4-BE49-F238E27FC236}">
                <a16:creationId xmlns:a16="http://schemas.microsoft.com/office/drawing/2014/main" id="{7C79AC7B-E908-ED9D-9743-9C859C7C82A5}"/>
              </a:ext>
            </a:extLst>
          </p:cNvPr>
          <p:cNvSpPr/>
          <p:nvPr/>
        </p:nvSpPr>
        <p:spPr>
          <a:xfrm rot="-8115867">
            <a:off x="2806909" y="5889868"/>
            <a:ext cx="408709" cy="274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6256C28-08AD-74FC-A796-D92429393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78853"/>
            <a:ext cx="3867349" cy="1441524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4EEB99C-077E-4B83-56BD-1E741CC4F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042" y="4606070"/>
            <a:ext cx="3029106" cy="155583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324DBEC-5C52-55C4-35D8-9E3255176BF2}"/>
              </a:ext>
            </a:extLst>
          </p:cNvPr>
          <p:cNvSpPr txBox="1"/>
          <p:nvPr/>
        </p:nvSpPr>
        <p:spPr>
          <a:xfrm>
            <a:off x="9067690" y="3601246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East kładzie Damę </a:t>
            </a:r>
            <a:r>
              <a:rPr lang="pl-PL" b="0" i="0" dirty="0">
                <a:solidFill>
                  <a:srgbClr val="FF0000"/>
                </a:solidFill>
                <a:effectLst/>
                <a:latin typeface="+mj-lt"/>
              </a:rPr>
              <a:t>♦</a:t>
            </a:r>
            <a:endParaRPr lang="pl-PL" dirty="0"/>
          </a:p>
        </p:txBody>
      </p:sp>
      <p:sp>
        <p:nvSpPr>
          <p:cNvPr id="21" name="Google Shape;188;p28">
            <a:extLst>
              <a:ext uri="{FF2B5EF4-FFF2-40B4-BE49-F238E27FC236}">
                <a16:creationId xmlns:a16="http://schemas.microsoft.com/office/drawing/2014/main" id="{32B161C9-F17C-912B-8CEC-0B27050444F6}"/>
              </a:ext>
            </a:extLst>
          </p:cNvPr>
          <p:cNvSpPr/>
          <p:nvPr/>
        </p:nvSpPr>
        <p:spPr>
          <a:xfrm>
            <a:off x="9497747" y="3106781"/>
            <a:ext cx="233103" cy="4616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07EC76-872C-C631-31E6-5449DC089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160" y="3086552"/>
            <a:ext cx="2002888" cy="14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C27EE218-8406-4353-DECC-6D37FCD8587D}"/>
              </a:ext>
            </a:extLst>
          </p:cNvPr>
          <p:cNvSpPr txBox="1"/>
          <p:nvPr/>
        </p:nvSpPr>
        <p:spPr>
          <a:xfrm>
            <a:off x="6404407" y="1481768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dziadek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C47283B-FCD8-9F66-9B8E-9105C875F02B}"/>
              </a:ext>
            </a:extLst>
          </p:cNvPr>
          <p:cNvSpPr txBox="1"/>
          <p:nvPr/>
        </p:nvSpPr>
        <p:spPr>
          <a:xfrm>
            <a:off x="3737018" y="3375637"/>
            <a:ext cx="238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Pierwszy wist 4</a:t>
            </a:r>
            <a:r>
              <a:rPr lang="pl-PL" b="0" i="0" dirty="0">
                <a:solidFill>
                  <a:srgbClr val="FF0000"/>
                </a:solidFill>
                <a:effectLst/>
                <a:latin typeface="+mj-lt"/>
              </a:rPr>
              <a:t>♦</a:t>
            </a:r>
            <a:endParaRPr lang="pl-PL" dirty="0">
              <a:latin typeface="+mj-lt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C33A251-20D0-8FF3-60ED-99F79DB1C358}"/>
              </a:ext>
            </a:extLst>
          </p:cNvPr>
          <p:cNvSpPr txBox="1"/>
          <p:nvPr/>
        </p:nvSpPr>
        <p:spPr>
          <a:xfrm>
            <a:off x="374284" y="4495681"/>
            <a:ext cx="4754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  <a:latin typeface="+mj-lt"/>
              </a:rPr>
              <a:t>Warto jest dać sobie kilkadziesiąt sekund na zastanowienie i zaplanowanie rozgrywki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  <a:latin typeface="+mj-lt"/>
              </a:rPr>
              <a:t>W trakcie rozgrywki cały czas starajmy się liczyć i zerkać na zagrywane karty u przeciwników- pomaga to w dokładniejszym rozliczeniu rozdania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076D5E2-13D3-0B23-65F5-67E1AB07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88" y="1752646"/>
            <a:ext cx="3111660" cy="153677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1500B60-9E78-7998-F23C-FE79B68A592C}"/>
              </a:ext>
            </a:extLst>
          </p:cNvPr>
          <p:cNvSpPr txBox="1"/>
          <p:nvPr/>
        </p:nvSpPr>
        <p:spPr>
          <a:xfrm>
            <a:off x="6362699" y="6027243"/>
            <a:ext cx="192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rozgrywający</a:t>
            </a:r>
          </a:p>
        </p:txBody>
      </p:sp>
      <p:sp>
        <p:nvSpPr>
          <p:cNvPr id="10" name="Google Shape;188;p28">
            <a:extLst>
              <a:ext uri="{FF2B5EF4-FFF2-40B4-BE49-F238E27FC236}">
                <a16:creationId xmlns:a16="http://schemas.microsoft.com/office/drawing/2014/main" id="{80F9C002-1E9E-13C8-626A-F1C414E0EFFD}"/>
              </a:ext>
            </a:extLst>
          </p:cNvPr>
          <p:cNvSpPr/>
          <p:nvPr/>
        </p:nvSpPr>
        <p:spPr>
          <a:xfrm>
            <a:off x="6687819" y="983716"/>
            <a:ext cx="233103" cy="4616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266;p32">
            <a:extLst>
              <a:ext uri="{FF2B5EF4-FFF2-40B4-BE49-F238E27FC236}">
                <a16:creationId xmlns:a16="http://schemas.microsoft.com/office/drawing/2014/main" id="{43A3AFB2-4C34-86B5-152D-585BC2864D1E}"/>
              </a:ext>
            </a:extLst>
          </p:cNvPr>
          <p:cNvSpPr/>
          <p:nvPr/>
        </p:nvSpPr>
        <p:spPr>
          <a:xfrm rot="-8115867">
            <a:off x="6902620" y="6517334"/>
            <a:ext cx="408709" cy="1593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266;p32">
            <a:extLst>
              <a:ext uri="{FF2B5EF4-FFF2-40B4-BE49-F238E27FC236}">
                <a16:creationId xmlns:a16="http://schemas.microsoft.com/office/drawing/2014/main" id="{7C79AC7B-E908-ED9D-9743-9C859C7C82A5}"/>
              </a:ext>
            </a:extLst>
          </p:cNvPr>
          <p:cNvSpPr/>
          <p:nvPr/>
        </p:nvSpPr>
        <p:spPr>
          <a:xfrm rot="-8115867">
            <a:off x="2784256" y="6099898"/>
            <a:ext cx="688411" cy="3757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6256C28-08AD-74FC-A796-D92429393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78853"/>
            <a:ext cx="3867349" cy="1441524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4EEB99C-077E-4B83-56BD-1E741CC4F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042" y="4606070"/>
            <a:ext cx="3029106" cy="155583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4AE0F32-96FA-96F4-C440-B9EC996DB504}"/>
              </a:ext>
            </a:extLst>
          </p:cNvPr>
          <p:cNvSpPr txBox="1"/>
          <p:nvPr/>
        </p:nvSpPr>
        <p:spPr>
          <a:xfrm>
            <a:off x="8895082" y="2520377"/>
            <a:ext cx="2961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B050"/>
                </a:solidFill>
              </a:rPr>
              <a:t>Z pierwszego wistu wiemy, że kolor karowy dzieli się 4-2, więc w takich sytuacjach warto zawsze puścić pierwsze karo- jest duża szansa, że przeciwnicy zachęceni wzięciem pierwszej lewy będą kontynuować ten kolor na czym bardzo nam zależy – boimy się odwrotu kier!</a:t>
            </a:r>
          </a:p>
        </p:txBody>
      </p:sp>
      <p:sp>
        <p:nvSpPr>
          <p:cNvPr id="11" name="Google Shape;188;p28">
            <a:extLst>
              <a:ext uri="{FF2B5EF4-FFF2-40B4-BE49-F238E27FC236}">
                <a16:creationId xmlns:a16="http://schemas.microsoft.com/office/drawing/2014/main" id="{3C252EF2-EE57-0B45-90B3-314DC65A8BC2}"/>
              </a:ext>
            </a:extLst>
          </p:cNvPr>
          <p:cNvSpPr/>
          <p:nvPr/>
        </p:nvSpPr>
        <p:spPr>
          <a:xfrm>
            <a:off x="10087374" y="1137348"/>
            <a:ext cx="571622" cy="123059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Google Shape;266;p32">
            <a:extLst>
              <a:ext uri="{FF2B5EF4-FFF2-40B4-BE49-F238E27FC236}">
                <a16:creationId xmlns:a16="http://schemas.microsoft.com/office/drawing/2014/main" id="{DED665F8-115B-6689-5D3A-B37193C6735F}"/>
              </a:ext>
            </a:extLst>
          </p:cNvPr>
          <p:cNvSpPr/>
          <p:nvPr/>
        </p:nvSpPr>
        <p:spPr>
          <a:xfrm rot="-8115867">
            <a:off x="4582970" y="3895434"/>
            <a:ext cx="408709" cy="1593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64348D2-4A0A-F39A-B051-54CABC188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530" y="3167745"/>
            <a:ext cx="2002888" cy="14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2CE996D-65EB-BFB4-EAF4-C00E7998385D}"/>
              </a:ext>
            </a:extLst>
          </p:cNvPr>
          <p:cNvSpPr txBox="1"/>
          <p:nvPr/>
        </p:nvSpPr>
        <p:spPr>
          <a:xfrm>
            <a:off x="1615440" y="254000"/>
            <a:ext cx="815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chemeClr val="bg1"/>
                </a:solidFill>
                <a:highlight>
                  <a:srgbClr val="800000"/>
                </a:highlight>
              </a:rPr>
              <a:t>Jak ukraść przeciwnikom lewę, zanim się zorientują? </a:t>
            </a:r>
            <a:r>
              <a:rPr lang="pl-PL" sz="2400" b="1" i="1" dirty="0">
                <a:solidFill>
                  <a:schemeClr val="bg1"/>
                </a:solidFill>
                <a:highlight>
                  <a:srgbClr val="800000"/>
                </a:highlight>
                <a:sym typeface="Wingdings" panose="05000000000000000000" pitchFamily="2" charset="2"/>
              </a:rPr>
              <a:t></a:t>
            </a:r>
            <a:endParaRPr lang="pl-PL" sz="2400" b="1" i="1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38DDDD-1C63-0B19-DD1D-8E15FE701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65" y="971512"/>
            <a:ext cx="3867349" cy="14605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2B92B29-951E-2C31-56B8-362FEE6E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967" y="4623851"/>
            <a:ext cx="3378374" cy="15494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695D30C-638A-E644-3EE8-63B4CEC4C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959" y="1635121"/>
            <a:ext cx="3022755" cy="159393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3CFCEC-A087-5371-F6B9-99610375E853}"/>
              </a:ext>
            </a:extLst>
          </p:cNvPr>
          <p:cNvSpPr txBox="1"/>
          <p:nvPr/>
        </p:nvSpPr>
        <p:spPr>
          <a:xfrm>
            <a:off x="6352671" y="5988665"/>
            <a:ext cx="226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rozgrywający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FC024B7-6A55-100D-74B3-FAA92706EBD4}"/>
              </a:ext>
            </a:extLst>
          </p:cNvPr>
          <p:cNvSpPr txBox="1"/>
          <p:nvPr/>
        </p:nvSpPr>
        <p:spPr>
          <a:xfrm>
            <a:off x="9175236" y="3543955"/>
            <a:ext cx="985520" cy="38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East-</a:t>
            </a:r>
            <a:r>
              <a:rPr lang="pl-PL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D♠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340132-2EF1-75C5-A367-A352A044E955}"/>
              </a:ext>
            </a:extLst>
          </p:cNvPr>
          <p:cNvSpPr txBox="1"/>
          <p:nvPr/>
        </p:nvSpPr>
        <p:spPr>
          <a:xfrm>
            <a:off x="2031244" y="3423522"/>
            <a:ext cx="334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Wistuje West: 5</a:t>
            </a:r>
            <a:r>
              <a:rPr lang="pl-PL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♠, East kładzie D♠.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rozegrasz z pozycji South?</a:t>
            </a:r>
            <a:endParaRPr lang="pl-PL" b="0" i="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pl-PL" dirty="0"/>
          </a:p>
        </p:txBody>
      </p:sp>
      <p:sp>
        <p:nvSpPr>
          <p:cNvPr id="5" name="Google Shape;266;p32">
            <a:extLst>
              <a:ext uri="{FF2B5EF4-FFF2-40B4-BE49-F238E27FC236}">
                <a16:creationId xmlns:a16="http://schemas.microsoft.com/office/drawing/2014/main" id="{EA977DDC-4129-AB04-BD7D-2E06CF1D4F70}"/>
              </a:ext>
            </a:extLst>
          </p:cNvPr>
          <p:cNvSpPr/>
          <p:nvPr/>
        </p:nvSpPr>
        <p:spPr>
          <a:xfrm rot="-8115867">
            <a:off x="7079920" y="6478754"/>
            <a:ext cx="408709" cy="1593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D3268F-95C8-8D30-AF0E-8F57EA47AAEE}"/>
              </a:ext>
            </a:extLst>
          </p:cNvPr>
          <p:cNvSpPr txBox="1"/>
          <p:nvPr/>
        </p:nvSpPr>
        <p:spPr>
          <a:xfrm>
            <a:off x="6725920" y="1387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dziadek</a:t>
            </a:r>
          </a:p>
        </p:txBody>
      </p:sp>
      <p:sp>
        <p:nvSpPr>
          <p:cNvPr id="15" name="Google Shape;188;p28">
            <a:extLst>
              <a:ext uri="{FF2B5EF4-FFF2-40B4-BE49-F238E27FC236}">
                <a16:creationId xmlns:a16="http://schemas.microsoft.com/office/drawing/2014/main" id="{DA04D053-3B99-BB06-FD0B-F6CCF840215F}"/>
              </a:ext>
            </a:extLst>
          </p:cNvPr>
          <p:cNvSpPr/>
          <p:nvPr/>
        </p:nvSpPr>
        <p:spPr>
          <a:xfrm>
            <a:off x="7051171" y="956400"/>
            <a:ext cx="233103" cy="4616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266;p32">
            <a:extLst>
              <a:ext uri="{FF2B5EF4-FFF2-40B4-BE49-F238E27FC236}">
                <a16:creationId xmlns:a16="http://schemas.microsoft.com/office/drawing/2014/main" id="{C9148DCA-B3B4-5978-701B-515108A39251}"/>
              </a:ext>
            </a:extLst>
          </p:cNvPr>
          <p:cNvSpPr/>
          <p:nvPr/>
        </p:nvSpPr>
        <p:spPr>
          <a:xfrm rot="-8115867">
            <a:off x="3196056" y="4301692"/>
            <a:ext cx="767294" cy="3419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B4D6E77-3D2B-7211-3D8E-3F1E63406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278" y="2996435"/>
            <a:ext cx="2002888" cy="1476614"/>
          </a:xfrm>
          <a:prstGeom prst="rect">
            <a:avLst/>
          </a:prstGeom>
        </p:spPr>
      </p:pic>
      <p:sp>
        <p:nvSpPr>
          <p:cNvPr id="10" name="Google Shape;266;p32">
            <a:extLst>
              <a:ext uri="{FF2B5EF4-FFF2-40B4-BE49-F238E27FC236}">
                <a16:creationId xmlns:a16="http://schemas.microsoft.com/office/drawing/2014/main" id="{9443CB44-67DF-216A-A1F9-E2D8EAFF0578}"/>
              </a:ext>
            </a:extLst>
          </p:cNvPr>
          <p:cNvSpPr/>
          <p:nvPr/>
        </p:nvSpPr>
        <p:spPr>
          <a:xfrm rot="-8115867">
            <a:off x="9755165" y="4001521"/>
            <a:ext cx="408709" cy="1593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01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AB6C985-3BD9-6157-D0BF-7B69133A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5" y="382232"/>
            <a:ext cx="3867349" cy="146057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E2356B7-F0FA-1B3A-DADC-C03FCFEF2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391" y="1992832"/>
            <a:ext cx="3022755" cy="159393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1555444-DBBF-60E3-0494-4F7562E28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609665"/>
              </p:ext>
            </p:extLst>
          </p:nvPr>
        </p:nvGraphicFramePr>
        <p:xfrm>
          <a:off x="6217920" y="506856"/>
          <a:ext cx="4561840" cy="89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A4A7C30D-4A04-98AB-36E7-93AE8034A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4096" y="5040988"/>
            <a:ext cx="3378374" cy="15494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7CDF40-35DD-1AFC-E571-197C7675B1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3722" y="3478808"/>
            <a:ext cx="3162463" cy="15621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7AAA0CD-BBC6-984B-3E95-507962285C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0380" y="3478808"/>
            <a:ext cx="3048157" cy="162568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1284BB5-14B3-626D-726F-0E9D83A4C1BF}"/>
              </a:ext>
            </a:extLst>
          </p:cNvPr>
          <p:cNvSpPr txBox="1"/>
          <p:nvPr/>
        </p:nvSpPr>
        <p:spPr>
          <a:xfrm>
            <a:off x="581039" y="2137284"/>
            <a:ext cx="478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Grając trefle przeciwnicy szybko się zorientują i nie zbłądzą! Należy w drugiej lewie zagrać 10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♥, który przeciwnik widząc taki stół od razu zabije asem ♥? </a:t>
            </a:r>
            <a:r>
              <a:rPr lang="pl-PL" b="0" i="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66;p32">
            <a:extLst>
              <a:ext uri="{FF2B5EF4-FFF2-40B4-BE49-F238E27FC236}">
                <a16:creationId xmlns:a16="http://schemas.microsoft.com/office/drawing/2014/main" id="{C190DE4D-4C4B-8B76-84EC-BD0DB8D6F3EB}"/>
              </a:ext>
            </a:extLst>
          </p:cNvPr>
          <p:cNvSpPr/>
          <p:nvPr/>
        </p:nvSpPr>
        <p:spPr>
          <a:xfrm rot="-8115867">
            <a:off x="1508687" y="6244957"/>
            <a:ext cx="688950" cy="46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EE35F3F-D106-456E-1CB7-E7D7B1445CE0}"/>
              </a:ext>
            </a:extLst>
          </p:cNvPr>
          <p:cNvSpPr txBox="1"/>
          <p:nvPr/>
        </p:nvSpPr>
        <p:spPr>
          <a:xfrm>
            <a:off x="152401" y="5157951"/>
            <a:ext cx="536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brakuje nam lewy i mamy możliwość szybkiego zagrania na jej zdobycie, nie bójmy się z tego korzystać- przeciwnik nie zdąży rozliczyć składów</a:t>
            </a:r>
          </a:p>
        </p:txBody>
      </p:sp>
      <p:sp>
        <p:nvSpPr>
          <p:cNvPr id="13" name="Google Shape;266;p32">
            <a:extLst>
              <a:ext uri="{FF2B5EF4-FFF2-40B4-BE49-F238E27FC236}">
                <a16:creationId xmlns:a16="http://schemas.microsoft.com/office/drawing/2014/main" id="{DA6D28E9-6585-9128-C6E1-633BD7A35E42}"/>
              </a:ext>
            </a:extLst>
          </p:cNvPr>
          <p:cNvSpPr/>
          <p:nvPr/>
        </p:nvSpPr>
        <p:spPr>
          <a:xfrm rot="-8115867">
            <a:off x="1567669" y="3401278"/>
            <a:ext cx="688950" cy="46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rnd" cmpd="sng">
            <a:solidFill>
              <a:srgbClr val="2008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6E26E38-81B4-B2AC-A712-2BD465CB4424}"/>
              </a:ext>
            </a:extLst>
          </p:cNvPr>
          <p:cNvSpPr txBox="1"/>
          <p:nvPr/>
        </p:nvSpPr>
        <p:spPr>
          <a:xfrm>
            <a:off x="6599648" y="6402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rozgrywający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6A5956-4FF4-4594-3C99-CA8C5EA753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0320" y="3435637"/>
            <a:ext cx="1981892" cy="14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48" name="Picture 3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3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36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az zawierający Drut kolczasty, na wolnym powietrzu, niebo, płot&#10;&#10;Opis wygenerowany automatycznie">
            <a:extLst>
              <a:ext uri="{FF2B5EF4-FFF2-40B4-BE49-F238E27FC236}">
                <a16:creationId xmlns:a16="http://schemas.microsoft.com/office/drawing/2014/main" id="{F498A719-0610-C9AC-2C98-2B212AAEE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52" name="Rectangle 38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23BA60F-B1B8-F82D-5337-891C3D191FFA}"/>
              </a:ext>
            </a:extLst>
          </p:cNvPr>
          <p:cNvSpPr txBox="1"/>
          <p:nvPr/>
        </p:nvSpPr>
        <p:spPr>
          <a:xfrm>
            <a:off x="2417779" y="802298"/>
            <a:ext cx="8637073" cy="254143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6600" u="sng" cap="all" dirty="0">
                <a:latin typeface="+mj-lt"/>
                <a:ea typeface="+mj-ea"/>
                <a:cs typeface="+mj-cs"/>
              </a:rPr>
              <a:t>Jak CHRONIĆ SIĘ</a:t>
            </a:r>
            <a:r>
              <a:rPr lang="en-US" sz="6600" u="sng" cap="all" dirty="0">
                <a:latin typeface="+mj-lt"/>
                <a:ea typeface="+mj-ea"/>
                <a:cs typeface="+mj-cs"/>
              </a:rPr>
              <a:t> </a:t>
            </a:r>
            <a:r>
              <a:rPr lang="en-US" sz="6600" u="sng" cap="all" dirty="0" err="1">
                <a:latin typeface="+mj-lt"/>
                <a:ea typeface="+mj-ea"/>
                <a:cs typeface="+mj-cs"/>
              </a:rPr>
              <a:t>przed</a:t>
            </a:r>
            <a:r>
              <a:rPr lang="en-US" sz="6600" u="sng" cap="all" dirty="0">
                <a:latin typeface="+mj-lt"/>
                <a:ea typeface="+mj-ea"/>
                <a:cs typeface="+mj-cs"/>
              </a:rPr>
              <a:t> </a:t>
            </a:r>
            <a:r>
              <a:rPr lang="en-US" sz="6600" u="sng" cap="all" dirty="0" err="1">
                <a:latin typeface="+mj-lt"/>
                <a:ea typeface="+mj-ea"/>
                <a:cs typeface="+mj-cs"/>
              </a:rPr>
              <a:t>nadbitką</a:t>
            </a:r>
            <a:r>
              <a:rPr lang="pl-PL" sz="6600" u="sng" cap="all" dirty="0">
                <a:latin typeface="+mj-lt"/>
                <a:ea typeface="+mj-ea"/>
                <a:cs typeface="+mj-cs"/>
              </a:rPr>
              <a:t>?</a:t>
            </a:r>
            <a:endParaRPr lang="en-US" sz="6600" u="sng" cap="all" dirty="0">
              <a:latin typeface="+mj-lt"/>
              <a:ea typeface="+mj-ea"/>
              <a:cs typeface="+mj-cs"/>
            </a:endParaRPr>
          </a:p>
        </p:txBody>
      </p:sp>
      <p:cxnSp>
        <p:nvCxnSpPr>
          <p:cNvPr id="53" name="Straight Connector 40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Picture 42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44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4343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BB1E03920594468689187922D8CDF7" ma:contentTypeVersion="0" ma:contentTypeDescription="Utwórz nowy dokument." ma:contentTypeScope="" ma:versionID="5b832f2522c2f9c42a04bd91c2c414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34c1d6e104054b94c349fcc0b31f0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B96D9B-9A8C-43D4-ABD3-F3DFDBDDE0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48A114-49D3-4C5F-88B8-6F4882CAC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BAFB05-FB70-47D0-B67A-A268FA9C6BF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537</TotalTime>
  <Words>821</Words>
  <Application>Microsoft Office PowerPoint</Application>
  <PresentationFormat>Panoramiczny</PresentationFormat>
  <Paragraphs>84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</vt:lpstr>
      <vt:lpstr>Gill Sans MT</vt:lpstr>
      <vt:lpstr>verdana</vt:lpstr>
      <vt:lpstr>Galeria</vt:lpstr>
      <vt:lpstr>ZAGRANIA PSYCHOLOGICZNE I KAMUFLAŻ W ROZGRYWCE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ROZGRYWKA i OBRONA- ZAGRANIA PSYCHOLOGICZNE KAMUFLAŻ</dc:title>
  <dc:creator>Wróbel Michał</dc:creator>
  <cp:lastModifiedBy>Wróbel Michał</cp:lastModifiedBy>
  <cp:revision>12</cp:revision>
  <dcterms:created xsi:type="dcterms:W3CDTF">2023-11-23T13:38:20Z</dcterms:created>
  <dcterms:modified xsi:type="dcterms:W3CDTF">2023-12-09T09:35:48Z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0x010100C1BB1E03920594468689187922D8CDF7</vt:lpwstr>
  </property>
</Properties>
</file>