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CA2C3-7640-46E9-8F8C-9EFF45EFE697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699E4-668E-4393-BC6F-7D885691DE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921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699E4-668E-4393-BC6F-7D885691DEB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013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4863A0-D08E-3482-A89A-C3184ACB9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CFCEE7E-FCB6-F761-DB71-427CFFC26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3E6F21A-7B84-F281-BF84-D2B503967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ECFB-C0C6-471B-B9D7-FD3CB38FB92E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193691E-281A-015E-2626-DE50A3C53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3A28FD6-8E21-4B18-ED86-1D88F1B41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3F6-9B5B-412D-B2EB-7B8B99D9D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113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53EF305-15FF-4722-69AA-CE6A6742D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E1E55425-2A77-D9D9-D925-F6B193EFF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BA5D02D-0F39-9210-7B9C-B5D7FCCB3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ECFB-C0C6-471B-B9D7-FD3CB38FB92E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8CA734DC-B205-176D-A251-C8EEBF70D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FAC0CF0-6804-DBBC-F525-DC21EF92F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3F6-9B5B-412D-B2EB-7B8B99D9D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649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36311026-FDEA-8D1E-4FD2-B7BABA378A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7CCF052A-A44A-9D03-D533-5B2D2B4EA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83803C6-5039-9416-93DE-72D4415F1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ECFB-C0C6-471B-B9D7-FD3CB38FB92E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A42FD33-4B33-C524-584C-F4B7B95AA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AA0CB02-A66F-9B3D-9875-A7D34898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3F6-9B5B-412D-B2EB-7B8B99D9D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1162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ED64DC-D835-5F89-2504-843CAFAC7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C96472E-4977-02F8-914E-43A7D305A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F9E64AD-922A-DDE0-4F56-7081E67D3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ECFB-C0C6-471B-B9D7-FD3CB38FB92E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D2DA344-D092-424F-84EB-E1F8F2A56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7825FB-4BCB-1768-23D9-EDB6283C4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3F6-9B5B-412D-B2EB-7B8B99D9D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974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B4C732-8306-3822-9F7E-F3AF766F5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AD9C11C-E92B-C069-763A-5C352FBB0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B20945-03E3-ADC9-7691-CE8962C2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ECFB-C0C6-471B-B9D7-FD3CB38FB92E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D21524-7792-6BAA-9B28-8BDAB6926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5DFA685-5C48-B71E-0D24-CA3AFE89D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3F6-9B5B-412D-B2EB-7B8B99D9D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71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5F48C0-4FFA-A130-2CC5-4E2490D15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6833607-6728-E952-F554-6B87FAC30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726A1E9-4B3E-43FE-02B9-19D5028CC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FAA0E87-2C7E-B57F-6DE5-43D5BA03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ECFB-C0C6-471B-B9D7-FD3CB38FB92E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ACA6076-0166-B69C-2A44-68761F9AF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53C4230-41C4-49CF-240E-744E943A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3F6-9B5B-412D-B2EB-7B8B99D9D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308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2EF5072-7412-E224-8703-DC0E24482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3856134-73FB-2526-973E-E8B47C541F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AEBC903-1987-B52F-EE01-728349DB6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58EDAF87-7F6A-2124-E74B-25115403E7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1AAD918-25B0-F892-F7B2-7417D0693C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2CA1E3D-976D-BA42-21A0-4DDE9854E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ECFB-C0C6-471B-B9D7-FD3CB38FB92E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7B7582E-EA3C-5C76-C8E4-03E80F8AE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FBCCBE5-51C3-F7B0-5044-06531A131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3F6-9B5B-412D-B2EB-7B8B99D9D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7219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949FCB-D2F9-54F9-E7DC-00EEDFA0E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B2DEF14-A22B-A336-9124-F4A2818F0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ECFB-C0C6-471B-B9D7-FD3CB38FB92E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8CF48BF-9FA7-5F07-77D6-8EBF1AA42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B62CAEC-140C-AA0B-97BD-FF58E0F9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3F6-9B5B-412D-B2EB-7B8B99D9D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7036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47DCD31D-2816-E8D6-FE09-6C6A8E698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ECFB-C0C6-471B-B9D7-FD3CB38FB92E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7DCAC3A7-7863-BC12-58C1-CCC8CBE92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7F9C31F-4A30-3CCB-AF01-D21177295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3F6-9B5B-412D-B2EB-7B8B99D9D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849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3A7E36-34AE-69FB-7E6A-1B12B53FE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D81C761-D07F-DB8E-C5CC-C5C6FAE40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56A856B-7718-CC1F-74E4-AEBE1D0AC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4B945D9-0A23-A709-E93C-1B1EA597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ECFB-C0C6-471B-B9D7-FD3CB38FB92E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AE3711B-AB94-9A72-270D-C8845D7A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BA0EE44-4F0D-26B3-D6D2-2BB31ECE1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3F6-9B5B-412D-B2EB-7B8B99D9D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121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28B6A5-7483-8618-37BE-C7D5DDEA2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4C85ACEB-7681-9016-ABEC-5EA002921C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FB54F07-0FC7-DA28-500F-DA16728E3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47A9360E-BE96-723D-672B-1C259884D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7ECFB-C0C6-471B-B9D7-FD3CB38FB92E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692064A-6579-7B6F-1436-1198D7364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08122FC-CDF6-9ACA-1438-ED24222DC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413F6-9B5B-412D-B2EB-7B8B99D9D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1780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5C7C6DA1-34A1-E2D6-0639-438D5A79B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EE0B99B-CA75-EFC0-58C2-9E6901EA43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CA8ED6D-1414-257B-73DE-0B2D8118D1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7ECFB-C0C6-471B-B9D7-FD3CB38FB92E}" type="datetimeFigureOut">
              <a:rPr lang="pl-PL" smtClean="0"/>
              <a:t>07.12.2023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A46C327-F270-5EC6-0E04-D32CE2B92F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F63C946-2642-D8C8-41E2-44A3E15EB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413F6-9B5B-412D-B2EB-7B8B99D9D20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707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109.png"/><Relationship Id="rId7" Type="http://schemas.openxmlformats.org/officeDocument/2006/relationships/image" Target="../media/image113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111.png"/><Relationship Id="rId4" Type="http://schemas.openxmlformats.org/officeDocument/2006/relationships/image" Target="../media/image1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5FDDDE2-CAEE-6978-0A0F-D61B10DA0D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925" y="1321056"/>
            <a:ext cx="10684151" cy="1991979"/>
          </a:xfrm>
        </p:spPr>
        <p:txBody>
          <a:bodyPr anchor="b">
            <a:normAutofit/>
          </a:bodyPr>
          <a:lstStyle/>
          <a:p>
            <a:r>
              <a:rPr lang="pl-PL" sz="5200">
                <a:solidFill>
                  <a:schemeClr val="tx2"/>
                </a:solidFill>
              </a:rPr>
              <a:t>Kontra- znaczenie i bilansowanie w licytacji dwustronnej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8A721DC-ED38-AA34-DB07-2B467E6FF1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1395" y="3525490"/>
            <a:ext cx="9469211" cy="865639"/>
          </a:xfrm>
        </p:spPr>
        <p:txBody>
          <a:bodyPr anchor="t">
            <a:normAutofit/>
          </a:bodyPr>
          <a:lstStyle/>
          <a:p>
            <a:r>
              <a:rPr lang="pl-PL" sz="2200">
                <a:solidFill>
                  <a:schemeClr val="tx2"/>
                </a:solidFill>
              </a:rPr>
              <a:t>Wykład numer 1</a:t>
            </a:r>
          </a:p>
          <a:p>
            <a:r>
              <a:rPr lang="pl-PL" sz="2200">
                <a:solidFill>
                  <a:schemeClr val="tx2"/>
                </a:solidFill>
              </a:rPr>
              <a:t>Przygotował: Michał Wróbel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06183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6B896AF1-BEB2-5991-F602-1B6C332269F9}"/>
              </a:ext>
            </a:extLst>
          </p:cNvPr>
          <p:cNvSpPr txBox="1"/>
          <p:nvPr/>
        </p:nvSpPr>
        <p:spPr>
          <a:xfrm>
            <a:off x="685800" y="250371"/>
            <a:ext cx="111578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  <a:highlight>
                  <a:srgbClr val="800000"/>
                </a:highlight>
              </a:rPr>
              <a:t>Bilansowanie po kontrze wywoławczej Partnera- pozycja wymuszona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DA729A7-DB87-C054-E790-A9CEC6BDD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395" y="2063683"/>
            <a:ext cx="4242018" cy="1136708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76BA9CB-C10D-0E78-4B3D-C113F8803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326" y="922952"/>
            <a:ext cx="4261069" cy="1289116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FD4291FF-BC77-2797-A3F2-F7B1FCE67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4045" y="685515"/>
            <a:ext cx="4248368" cy="151137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1F3F3D1-D961-499B-3971-D54875C4C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326" y="2134621"/>
            <a:ext cx="4254719" cy="1149409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C419382-983C-D81E-54AE-3EFE4CA91DE0}"/>
              </a:ext>
            </a:extLst>
          </p:cNvPr>
          <p:cNvSpPr txBox="1"/>
          <p:nvPr/>
        </p:nvSpPr>
        <p:spPr>
          <a:xfrm>
            <a:off x="1567543" y="3200391"/>
            <a:ext cx="7511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Czy widzisz różnicę w podanych przykładach? 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79B94EC3-6E2E-DF2F-A2DF-DEBF51481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412" y="3544156"/>
            <a:ext cx="4261069" cy="1289116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806B3B3-90B5-F37A-DFB2-A95F5392DC7F}"/>
              </a:ext>
            </a:extLst>
          </p:cNvPr>
          <p:cNvSpPr txBox="1"/>
          <p:nvPr/>
        </p:nvSpPr>
        <p:spPr>
          <a:xfrm>
            <a:off x="5845629" y="3657610"/>
            <a:ext cx="5039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Mamy miejsce na negat 1</a:t>
            </a:r>
            <a:r>
              <a:rPr lang="pl-PL" b="0" i="0" dirty="0">
                <a:solidFill>
                  <a:srgbClr val="FF0000"/>
                </a:solidFill>
                <a:effectLst/>
              </a:rPr>
              <a:t>♦</a:t>
            </a:r>
            <a:r>
              <a:rPr lang="pl-PL" b="0" i="0" dirty="0">
                <a:effectLst/>
              </a:rPr>
              <a:t>, więc odzywki 1</a:t>
            </a:r>
            <a:r>
              <a:rPr lang="pl-PL" b="0" i="0" dirty="0">
                <a:solidFill>
                  <a:srgbClr val="FF0000"/>
                </a:solidFill>
                <a:effectLst/>
              </a:rPr>
              <a:t>♥ </a:t>
            </a:r>
            <a:r>
              <a:rPr lang="pl-PL" b="0" i="0" dirty="0">
                <a:effectLst/>
              </a:rPr>
              <a:t>i 1</a:t>
            </a:r>
            <a:r>
              <a:rPr lang="pl-PL" b="0" i="0" dirty="0">
                <a:solidFill>
                  <a:srgbClr val="222222"/>
                </a:solidFill>
                <a:effectLst/>
              </a:rPr>
              <a:t>♠ są pozytywne i forsują na 1 okrążenie !</a:t>
            </a:r>
            <a:endParaRPr lang="pl-PL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F8FB2A96-15A7-AC3C-2EC3-3D37979BFE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412" y="4495699"/>
            <a:ext cx="4248368" cy="1511378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210EF76-D29F-43DB-4A58-C28B0667480B}"/>
              </a:ext>
            </a:extLst>
          </p:cNvPr>
          <p:cNvSpPr txBox="1"/>
          <p:nvPr/>
        </p:nvSpPr>
        <p:spPr>
          <a:xfrm>
            <a:off x="5845629" y="4833272"/>
            <a:ext cx="5780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 tym otwarciu nie mamy negatu!</a:t>
            </a:r>
            <a:r>
              <a:rPr lang="pl-PL" b="0" i="0" dirty="0">
                <a:effectLst/>
              </a:rPr>
              <a:t> odzywki 1</a:t>
            </a:r>
            <a:r>
              <a:rPr lang="pl-PL" b="0" i="0" dirty="0">
                <a:solidFill>
                  <a:srgbClr val="FF0000"/>
                </a:solidFill>
                <a:effectLst/>
              </a:rPr>
              <a:t>♥ </a:t>
            </a:r>
            <a:r>
              <a:rPr lang="pl-PL" b="0" i="0" dirty="0">
                <a:effectLst/>
              </a:rPr>
              <a:t>i 1</a:t>
            </a:r>
            <a:r>
              <a:rPr lang="pl-PL" b="0" i="0" dirty="0">
                <a:solidFill>
                  <a:srgbClr val="222222"/>
                </a:solidFill>
                <a:effectLst/>
              </a:rPr>
              <a:t>♠</a:t>
            </a:r>
            <a:r>
              <a:rPr lang="pl-PL" dirty="0"/>
              <a:t> są naturalne, ale wskazują słabą rękę od 0 do 7-8 punktów! 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E424714-43CB-A387-75E1-49CBAF92D138}"/>
              </a:ext>
            </a:extLst>
          </p:cNvPr>
          <p:cNvSpPr txBox="1"/>
          <p:nvPr/>
        </p:nvSpPr>
        <p:spPr>
          <a:xfrm>
            <a:off x="2514599" y="5784815"/>
            <a:ext cx="8948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To samo dotyczy otwarć </a:t>
            </a:r>
            <a:r>
              <a:rPr lang="pl-PL" b="0" i="0" dirty="0">
                <a:effectLst/>
              </a:rPr>
              <a:t>1</a:t>
            </a:r>
            <a:r>
              <a:rPr lang="pl-PL" b="0" i="0" dirty="0">
                <a:solidFill>
                  <a:srgbClr val="FF0000"/>
                </a:solidFill>
                <a:effectLst/>
              </a:rPr>
              <a:t>♥ </a:t>
            </a:r>
            <a:r>
              <a:rPr lang="pl-PL" b="0" i="0" dirty="0">
                <a:effectLst/>
              </a:rPr>
              <a:t>i 1</a:t>
            </a:r>
            <a:r>
              <a:rPr lang="pl-PL" b="0" i="0" dirty="0">
                <a:solidFill>
                  <a:srgbClr val="222222"/>
                </a:solidFill>
                <a:effectLst/>
              </a:rPr>
              <a:t>♠- nie mamy negatu więc musimy odpowiednio bilansować rozdanie. Na kolejnym slajdzie wytłumaczę jakie znaczenie mają poszczególne odzywki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5272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1615F068-DF18-EED4-E742-2E8B2DAB6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02" y="0"/>
            <a:ext cx="4248368" cy="151137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4B45545-0ECF-4268-C962-70A8BB2E77A0}"/>
              </a:ext>
            </a:extLst>
          </p:cNvPr>
          <p:cNvSpPr txBox="1"/>
          <p:nvPr/>
        </p:nvSpPr>
        <p:spPr>
          <a:xfrm>
            <a:off x="576943" y="1197429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Odpowiedzi </a:t>
            </a:r>
            <a:r>
              <a:rPr lang="pl-PL" dirty="0" err="1"/>
              <a:t>South</a:t>
            </a:r>
            <a:r>
              <a:rPr lang="pl-PL" dirty="0"/>
              <a:t> na kontrę wywoławczą z ręki </a:t>
            </a:r>
            <a:r>
              <a:rPr lang="pl-PL" dirty="0" err="1"/>
              <a:t>North</a:t>
            </a:r>
            <a:r>
              <a:rPr lang="pl-PL" dirty="0"/>
              <a:t>: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9F1E52F-08BE-81E8-70B5-F2E9A06D545E}"/>
              </a:ext>
            </a:extLst>
          </p:cNvPr>
          <p:cNvSpPr txBox="1"/>
          <p:nvPr/>
        </p:nvSpPr>
        <p:spPr>
          <a:xfrm>
            <a:off x="576942" y="1566761"/>
            <a:ext cx="92202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0" i="0" dirty="0">
                <a:effectLst/>
              </a:rPr>
              <a:t>1</a:t>
            </a:r>
            <a:r>
              <a:rPr lang="pl-PL" b="0" i="0" dirty="0">
                <a:solidFill>
                  <a:srgbClr val="FF0000"/>
                </a:solidFill>
                <a:effectLst/>
              </a:rPr>
              <a:t>♥</a:t>
            </a:r>
            <a:r>
              <a:rPr lang="pl-PL" b="0" i="0" dirty="0">
                <a:effectLst/>
              </a:rPr>
              <a:t>- 4+</a:t>
            </a:r>
            <a:r>
              <a:rPr lang="pl-PL" b="0" i="0" dirty="0">
                <a:solidFill>
                  <a:srgbClr val="FF0000"/>
                </a:solidFill>
                <a:effectLst/>
              </a:rPr>
              <a:t>♥ </a:t>
            </a:r>
            <a:r>
              <a:rPr lang="pl-PL" b="0" i="0" dirty="0">
                <a:effectLst/>
              </a:rPr>
              <a:t>w sile 0-7(8)PC</a:t>
            </a:r>
          </a:p>
          <a:p>
            <a:r>
              <a:rPr lang="pl-PL" b="0" i="0" dirty="0">
                <a:effectLst/>
              </a:rPr>
              <a:t>1</a:t>
            </a:r>
            <a:r>
              <a:rPr lang="pl-PL" b="0" i="0" dirty="0">
                <a:solidFill>
                  <a:srgbClr val="222222"/>
                </a:solidFill>
                <a:effectLst/>
              </a:rPr>
              <a:t>♠</a:t>
            </a:r>
            <a:r>
              <a:rPr lang="pl-PL" dirty="0">
                <a:solidFill>
                  <a:srgbClr val="222222"/>
                </a:solidFill>
              </a:rPr>
              <a:t>- 4+</a:t>
            </a:r>
            <a:r>
              <a:rPr lang="pl-PL" b="0" i="0" dirty="0">
                <a:solidFill>
                  <a:srgbClr val="222222"/>
                </a:solidFill>
                <a:effectLst/>
              </a:rPr>
              <a:t>♠</a:t>
            </a:r>
            <a:r>
              <a:rPr lang="pl-PL" dirty="0"/>
              <a:t> w sile 0-7(8)PC</a:t>
            </a:r>
          </a:p>
          <a:p>
            <a:r>
              <a:rPr lang="pl-PL" b="0" i="0" dirty="0">
                <a:effectLst/>
              </a:rPr>
              <a:t>1BA- 7-10PC bez starszych czwórek </a:t>
            </a:r>
            <a:r>
              <a:rPr lang="pl-PL" dirty="0"/>
              <a:t>bilans! </a:t>
            </a:r>
          </a:p>
          <a:p>
            <a:r>
              <a:rPr lang="pl-PL" b="0" i="0" dirty="0">
                <a:effectLst/>
              </a:rPr>
              <a:t>2</a:t>
            </a:r>
            <a:r>
              <a:rPr lang="pl-PL" b="0" i="0" dirty="0">
                <a:solidFill>
                  <a:srgbClr val="222222"/>
                </a:solidFill>
                <a:effectLst/>
              </a:rPr>
              <a:t>♣- 0-8 PC 5+♣</a:t>
            </a:r>
          </a:p>
          <a:p>
            <a:r>
              <a:rPr lang="pl-PL" dirty="0">
                <a:solidFill>
                  <a:srgbClr val="222222"/>
                </a:solidFill>
              </a:rPr>
              <a:t>2</a:t>
            </a:r>
            <a:r>
              <a:rPr lang="pl-PL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♦</a:t>
            </a:r>
            <a:r>
              <a:rPr lang="pl-PL" b="0" i="0" dirty="0">
                <a:effectLst/>
                <a:ea typeface="Verdana" panose="020B0604030504040204" pitchFamily="34" charset="0"/>
              </a:rPr>
              <a:t>-Forsing kolorem przeciwnika, może zawierać starsze czwórki, różne silne ręce 12+PC</a:t>
            </a:r>
          </a:p>
          <a:p>
            <a:r>
              <a:rPr lang="pl-PL" dirty="0">
                <a:ea typeface="Verdana" panose="020B0604030504040204" pitchFamily="34" charset="0"/>
              </a:rPr>
              <a:t>2</a:t>
            </a:r>
            <a:r>
              <a:rPr lang="pl-PL" b="0" i="0" dirty="0">
                <a:solidFill>
                  <a:srgbClr val="FF0000"/>
                </a:solidFill>
                <a:effectLst/>
              </a:rPr>
              <a:t>♥</a:t>
            </a:r>
            <a:r>
              <a:rPr lang="pl-PL" b="0" i="0" dirty="0">
                <a:effectLst/>
              </a:rPr>
              <a:t>/2</a:t>
            </a:r>
            <a:r>
              <a:rPr lang="pl-PL" b="0" i="0" dirty="0">
                <a:solidFill>
                  <a:srgbClr val="222222"/>
                </a:solidFill>
                <a:effectLst/>
              </a:rPr>
              <a:t>♠- 8-9(10)PC 4-5</a:t>
            </a:r>
            <a:r>
              <a:rPr lang="pl-PL" b="0" i="0" dirty="0">
                <a:solidFill>
                  <a:srgbClr val="FF0000"/>
                </a:solidFill>
                <a:effectLst/>
              </a:rPr>
              <a:t>♥</a:t>
            </a:r>
            <a:r>
              <a:rPr lang="pl-PL" b="0" i="0" dirty="0">
                <a:effectLst/>
              </a:rPr>
              <a:t>/</a:t>
            </a:r>
            <a:r>
              <a:rPr lang="pl-PL" b="0" i="0" dirty="0">
                <a:solidFill>
                  <a:srgbClr val="222222"/>
                </a:solidFill>
                <a:effectLst/>
              </a:rPr>
              <a:t>♠ z bilansu !</a:t>
            </a:r>
          </a:p>
          <a:p>
            <a:r>
              <a:rPr lang="pl-PL" dirty="0">
                <a:solidFill>
                  <a:srgbClr val="222222"/>
                </a:solidFill>
              </a:rPr>
              <a:t>2BA- inwit do 3BA z trzymaniem karo bez starszych czwórek</a:t>
            </a:r>
          </a:p>
          <a:p>
            <a:r>
              <a:rPr lang="pl-PL" b="0" i="0" dirty="0">
                <a:solidFill>
                  <a:srgbClr val="222222"/>
                </a:solidFill>
                <a:effectLst/>
              </a:rPr>
              <a:t>3♣- 9-11PC 5+♣, licytacja z bilansu ( jeżeli mamy słabe 5 trefli to lepiej licytować 1BA/2BA)</a:t>
            </a:r>
          </a:p>
          <a:p>
            <a:r>
              <a:rPr lang="pl-PL" dirty="0">
                <a:solidFill>
                  <a:srgbClr val="222222"/>
                </a:solidFill>
              </a:rPr>
              <a:t>3</a:t>
            </a:r>
            <a:r>
              <a:rPr lang="pl-PL" b="0" i="0" dirty="0">
                <a:solidFill>
                  <a:srgbClr val="FF0000"/>
                </a:solidFill>
                <a:effectLst/>
              </a:rPr>
              <a:t> ♥</a:t>
            </a:r>
            <a:r>
              <a:rPr lang="pl-PL" b="0" i="0" dirty="0">
                <a:effectLst/>
              </a:rPr>
              <a:t>/3</a:t>
            </a:r>
            <a:r>
              <a:rPr lang="pl-PL" b="0" i="0" dirty="0">
                <a:solidFill>
                  <a:srgbClr val="222222"/>
                </a:solidFill>
                <a:effectLst/>
              </a:rPr>
              <a:t>♠- (9)10-11PC 5</a:t>
            </a:r>
            <a:r>
              <a:rPr lang="pl-PL" b="0" i="0" dirty="0">
                <a:solidFill>
                  <a:srgbClr val="FF0000"/>
                </a:solidFill>
                <a:effectLst/>
              </a:rPr>
              <a:t> ♥</a:t>
            </a:r>
            <a:r>
              <a:rPr lang="pl-PL" b="0" i="0" dirty="0">
                <a:effectLst/>
              </a:rPr>
              <a:t>/</a:t>
            </a:r>
            <a:r>
              <a:rPr lang="pl-PL" b="0" i="0" dirty="0">
                <a:solidFill>
                  <a:srgbClr val="222222"/>
                </a:solidFill>
                <a:effectLst/>
              </a:rPr>
              <a:t>♠</a:t>
            </a:r>
            <a:endParaRPr lang="pl-PL" b="0" i="0" dirty="0">
              <a:effectLst/>
            </a:endParaRP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2E3B9AD-F672-465F-4EC8-0278DC664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51" y="4344421"/>
            <a:ext cx="4254719" cy="114940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C72F789-B0B4-0132-D578-B766633FEC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7395" y="4289038"/>
            <a:ext cx="4242018" cy="1136708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79DAC5C5-43BF-A87C-71C7-DBE9CBF0EA69}"/>
              </a:ext>
            </a:extLst>
          </p:cNvPr>
          <p:cNvSpPr txBox="1"/>
          <p:nvPr/>
        </p:nvSpPr>
        <p:spPr>
          <a:xfrm>
            <a:off x="838200" y="529123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Analogicznie w tych sekwencjach stosujemy tą samą logikę odpowiedzi na kontrę wywoławczą Partnera. Odzywki bez przeskoku nowym kolorem są słabe i wymuszone i mogą być bardzo słabe, kolor przeciwnika to GF do końcówki , a nowy kolor z przeskokiem to bilansowa karta. Zadanie dla Was: Powiedz co znaczą poszczególne odzywki do wysokości „3” w nowy kolor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754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34790F99-C881-47C9-B3DC-C959D4418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344152" y="387180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 defTabSz="457200"/>
            <a:endParaRPr lang="en-US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CC17A117-035E-B56A-ECE2-6969B1DA091C}"/>
              </a:ext>
            </a:extLst>
          </p:cNvPr>
          <p:cNvSpPr txBox="1"/>
          <p:nvPr/>
        </p:nvSpPr>
        <p:spPr>
          <a:xfrm>
            <a:off x="506233" y="2218655"/>
            <a:ext cx="4343688" cy="1606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dirty="0">
                <a:solidFill>
                  <a:schemeClr val="bg1"/>
                </a:solidFill>
                <a:highlight>
                  <a:srgbClr val="800000"/>
                </a:highlight>
                <a:latin typeface="+mj-lt"/>
                <a:ea typeface="+mj-ea"/>
                <a:cs typeface="+mj-cs"/>
              </a:rPr>
              <a:t>Znaczenie </a:t>
            </a:r>
            <a:r>
              <a:rPr lang="en-US" sz="3400" dirty="0" err="1">
                <a:solidFill>
                  <a:schemeClr val="bg1"/>
                </a:solidFill>
                <a:highlight>
                  <a:srgbClr val="800000"/>
                </a:highlight>
                <a:latin typeface="+mj-lt"/>
                <a:ea typeface="+mj-ea"/>
                <a:cs typeface="+mj-cs"/>
              </a:rPr>
              <a:t>Kontry</a:t>
            </a:r>
            <a:r>
              <a:rPr lang="en-US" sz="3400" dirty="0">
                <a:solidFill>
                  <a:schemeClr val="bg1"/>
                </a:solidFill>
                <a:highlight>
                  <a:srgbClr val="800000"/>
                </a:highlight>
                <a:latin typeface="+mj-lt"/>
                <a:ea typeface="+mj-ea"/>
                <a:cs typeface="+mj-cs"/>
              </a:rPr>
              <a:t> po blokach </a:t>
            </a:r>
            <a:r>
              <a:rPr lang="en-US" sz="3400" dirty="0" err="1">
                <a:solidFill>
                  <a:schemeClr val="bg1"/>
                </a:solidFill>
                <a:highlight>
                  <a:srgbClr val="800000"/>
                </a:highlight>
                <a:latin typeface="+mj-lt"/>
                <a:ea typeface="+mj-ea"/>
                <a:cs typeface="+mj-cs"/>
              </a:rPr>
              <a:t>przeciwnika</a:t>
            </a:r>
            <a:r>
              <a:rPr lang="en-US" sz="3400" dirty="0">
                <a:solidFill>
                  <a:schemeClr val="bg1"/>
                </a:solidFill>
                <a:highlight>
                  <a:srgbClr val="800000"/>
                </a:highlight>
                <a:latin typeface="+mj-lt"/>
                <a:ea typeface="+mj-ea"/>
                <a:cs typeface="+mj-cs"/>
              </a:rPr>
              <a:t> na wysokości „2</a:t>
            </a:r>
            <a:r>
              <a:rPr lang="en-US" sz="3400" dirty="0">
                <a:latin typeface="+mj-lt"/>
                <a:ea typeface="+mj-ea"/>
                <a:cs typeface="+mj-cs"/>
              </a:rPr>
              <a:t>”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7B6E0E3-F7A6-1E64-271F-FCB50C31B7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668" y="2791316"/>
            <a:ext cx="4371155" cy="110371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60680B5-1C44-B561-7DC9-6B5C5634A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668" y="877424"/>
            <a:ext cx="4371155" cy="115835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7025B8B-36E9-B2B7-8E1C-C75B81653E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1669" y="4822220"/>
            <a:ext cx="4371155" cy="972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52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D5CE12C-E3C5-2F8A-28D4-EEFFE7094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10" y="126310"/>
            <a:ext cx="4371155" cy="1158356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3A332D48-5DBF-BB3A-DED7-8308ECFA9D04}"/>
              </a:ext>
            </a:extLst>
          </p:cNvPr>
          <p:cNvSpPr txBox="1"/>
          <p:nvPr/>
        </p:nvSpPr>
        <p:spPr>
          <a:xfrm>
            <a:off x="5138057" y="348343"/>
            <a:ext cx="408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</a:t>
            </a:r>
            <a:r>
              <a:rPr lang="pl-PL" b="0" i="0" dirty="0">
                <a:solidFill>
                  <a:srgbClr val="FF0000"/>
                </a:solidFill>
                <a:effectLst/>
              </a:rPr>
              <a:t>♦ </a:t>
            </a:r>
            <a:r>
              <a:rPr lang="pl-PL" dirty="0"/>
              <a:t>=</a:t>
            </a:r>
            <a:r>
              <a:rPr lang="pl-PL" b="0" i="0" dirty="0">
                <a:effectLst/>
              </a:rPr>
              <a:t> 5+-5+ na kolorach starszych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35D26043-7382-EB30-84DD-043735B0CD6D}"/>
              </a:ext>
            </a:extLst>
          </p:cNvPr>
          <p:cNvSpPr txBox="1"/>
          <p:nvPr/>
        </p:nvSpPr>
        <p:spPr>
          <a:xfrm>
            <a:off x="674914" y="1219503"/>
            <a:ext cx="1104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Nasza kontra na sztuczną odzywkę 2</a:t>
            </a:r>
            <a:r>
              <a:rPr lang="pl-PL" b="0" i="0" dirty="0">
                <a:solidFill>
                  <a:srgbClr val="FF0000"/>
                </a:solidFill>
                <a:effectLst/>
              </a:rPr>
              <a:t>♦ </a:t>
            </a:r>
            <a:r>
              <a:rPr lang="pl-PL" b="0" i="0" dirty="0">
                <a:effectLst/>
              </a:rPr>
              <a:t>nie oznacza, że mamy </a:t>
            </a:r>
            <a:r>
              <a:rPr lang="pl-PL" b="0" i="0" dirty="0">
                <a:solidFill>
                  <a:srgbClr val="FF0000"/>
                </a:solidFill>
                <a:effectLst/>
              </a:rPr>
              <a:t>♦ </a:t>
            </a:r>
            <a:r>
              <a:rPr lang="pl-PL" b="0" i="0" dirty="0">
                <a:effectLst/>
              </a:rPr>
              <a:t>tylko rękę co najmniej inwitującą od 10+PC, w której posiadamy równą rękę z  co najmniej jedną starszą czwórką i możemy ukarniać przeciwników na kontrakt 2</a:t>
            </a:r>
            <a:r>
              <a:rPr lang="pl-PL" b="0" i="0" dirty="0">
                <a:solidFill>
                  <a:srgbClr val="FF0000"/>
                </a:solidFill>
                <a:effectLst/>
              </a:rPr>
              <a:t>♥ </a:t>
            </a:r>
            <a:r>
              <a:rPr lang="pl-PL" b="0" i="0" dirty="0">
                <a:effectLst/>
              </a:rPr>
              <a:t>lub 2</a:t>
            </a:r>
            <a:r>
              <a:rPr lang="pl-PL" b="0" i="0" dirty="0">
                <a:solidFill>
                  <a:srgbClr val="222222"/>
                </a:solidFill>
                <a:effectLst/>
              </a:rPr>
              <a:t>♠ , lub może zrobić to nasz Partner jeżeli również posiada starszą czwórkę. </a:t>
            </a:r>
            <a:r>
              <a:rPr lang="pl-PL" dirty="0">
                <a:solidFill>
                  <a:srgbClr val="222222"/>
                </a:solidFill>
              </a:rPr>
              <a:t>Kolejne kontry z obu rąk będą propozycją ukarnienia kontraktu przeciwnika. Aby lepiej to zrozumieć, poniżej prezentacja graficzna na wybranych przykładach:</a:t>
            </a:r>
            <a:r>
              <a:rPr lang="pl-PL" b="0" i="0" dirty="0">
                <a:effectLst/>
              </a:rPr>
              <a:t> 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8DB2E6F-C0BF-6032-05DF-E2F99833CA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99" y="2532705"/>
            <a:ext cx="4052775" cy="1422473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6B54806A-7A39-B66B-3085-63C9DB04FE33}"/>
              </a:ext>
            </a:extLst>
          </p:cNvPr>
          <p:cNvSpPr txBox="1"/>
          <p:nvPr/>
        </p:nvSpPr>
        <p:spPr>
          <a:xfrm>
            <a:off x="4555373" y="2754086"/>
            <a:ext cx="5829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X z pozycji West jest propozycyjna do ukarnienia, a więc ma 4</a:t>
            </a:r>
            <a:r>
              <a:rPr lang="pl-PL" b="0" i="0" dirty="0">
                <a:solidFill>
                  <a:srgbClr val="FF0000"/>
                </a:solidFill>
                <a:effectLst/>
              </a:rPr>
              <a:t>♥</a:t>
            </a:r>
            <a:r>
              <a:rPr lang="pl-PL" b="0" i="0" dirty="0">
                <a:effectLst/>
              </a:rPr>
              <a:t>- powinniśmy spasować z większością równych rąk East</a:t>
            </a:r>
            <a:endParaRPr lang="pl-PL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E291A457-7EAC-167D-0B2F-5C41B3B30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00" y="3812496"/>
            <a:ext cx="4052774" cy="1390721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4606842F-ECB0-DD08-EE11-0680735D7F6D}"/>
              </a:ext>
            </a:extLst>
          </p:cNvPr>
          <p:cNvSpPr txBox="1"/>
          <p:nvPr/>
        </p:nvSpPr>
        <p:spPr>
          <a:xfrm>
            <a:off x="4555373" y="4068051"/>
            <a:ext cx="6831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Druga X pozycji East- jest propozycyjna do ukarnienia, a więc ma 4</a:t>
            </a:r>
            <a:r>
              <a:rPr lang="pl-PL" b="0" i="0" dirty="0">
                <a:solidFill>
                  <a:srgbClr val="FF0000"/>
                </a:solidFill>
                <a:effectLst/>
              </a:rPr>
              <a:t>♥</a:t>
            </a:r>
            <a:r>
              <a:rPr lang="pl-PL" b="0" i="0" dirty="0">
                <a:effectLst/>
              </a:rPr>
              <a:t>- powinniśmy spasować z większością równych rąk West</a:t>
            </a:r>
            <a:endParaRPr lang="pl-PL" dirty="0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65EC71D6-B92B-DE07-B44B-329B505DF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48" y="5203217"/>
            <a:ext cx="4229317" cy="1327218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6114E73-BE41-5DB9-756C-7CBB78EBA061}"/>
              </a:ext>
            </a:extLst>
          </p:cNvPr>
          <p:cNvSpPr txBox="1"/>
          <p:nvPr/>
        </p:nvSpPr>
        <p:spPr>
          <a:xfrm>
            <a:off x="8795657" y="5290457"/>
            <a:ext cx="3145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Analogicznie tak samo zachowujemy się w tych przykładach- X  są propozycyjne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6C0FE3FE-1A28-31E3-FEF6-87BF6A0B60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0938" y="5152414"/>
            <a:ext cx="4254719" cy="13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06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F62D8D5-6F44-9554-1380-4A4069E1B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87" y="173232"/>
            <a:ext cx="4445228" cy="130816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82382FE-EB09-3559-86AB-E20065B7AABD}"/>
              </a:ext>
            </a:extLst>
          </p:cNvPr>
          <p:cNvSpPr txBox="1"/>
          <p:nvPr/>
        </p:nvSpPr>
        <p:spPr>
          <a:xfrm>
            <a:off x="1197429" y="1541857"/>
            <a:ext cx="520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Przykładowe ręce West na kontrę propozycyjną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E11BA42-DB48-F54E-A053-EB079E462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87" y="1898571"/>
            <a:ext cx="3359323" cy="153042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50A941F-BCB2-2CAF-AE48-8286870B2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414" y="1898571"/>
            <a:ext cx="3327571" cy="1473276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1B94646E-F0E3-4D66-53D2-F7A14B40BC5C}"/>
              </a:ext>
            </a:extLst>
          </p:cNvPr>
          <p:cNvSpPr txBox="1"/>
          <p:nvPr/>
        </p:nvSpPr>
        <p:spPr>
          <a:xfrm>
            <a:off x="7467600" y="150746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Przykładowa ręka West </a:t>
            </a:r>
            <a:r>
              <a:rPr lang="pl-PL" b="1" u="sng" dirty="0"/>
              <a:t>zła</a:t>
            </a:r>
            <a:r>
              <a:rPr lang="pl-PL" dirty="0"/>
              <a:t> na X propozycyjną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31BB402B-D947-1309-26B9-A7498FF6C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6707" y="1898571"/>
            <a:ext cx="3187864" cy="150502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2B0BAB54-B400-6E05-6AEC-B860F9DF01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034" y="3268210"/>
            <a:ext cx="4550229" cy="1390721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8F071DC-E3FA-07EC-9F39-5BE9DEAF4336}"/>
              </a:ext>
            </a:extLst>
          </p:cNvPr>
          <p:cNvSpPr txBox="1"/>
          <p:nvPr/>
        </p:nvSpPr>
        <p:spPr>
          <a:xfrm>
            <a:off x="1090299" y="4658931"/>
            <a:ext cx="4550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Przykładowe ręce East na kontrę propozycyjną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3F4F5D6-39EF-FB97-0069-6862109423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787" y="5033910"/>
            <a:ext cx="2978303" cy="1454225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E65AE75E-4105-23B7-95F8-56BFEB247E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9783" y="5058292"/>
            <a:ext cx="3162463" cy="1574881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D75527AE-79F4-64F0-5856-67A18A140E9F}"/>
              </a:ext>
            </a:extLst>
          </p:cNvPr>
          <p:cNvSpPr txBox="1"/>
          <p:nvPr/>
        </p:nvSpPr>
        <p:spPr>
          <a:xfrm>
            <a:off x="7239001" y="4688960"/>
            <a:ext cx="4952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Przykładowa ręka East </a:t>
            </a:r>
            <a:r>
              <a:rPr lang="pl-PL" b="1" u="sng" dirty="0"/>
              <a:t>zła</a:t>
            </a:r>
            <a:r>
              <a:rPr lang="pl-PL" dirty="0"/>
              <a:t> na kontrą propozycyjną</a:t>
            </a:r>
          </a:p>
        </p:txBody>
      </p:sp>
      <p:pic>
        <p:nvPicPr>
          <p:cNvPr id="20" name="Obraz 19">
            <a:extLst>
              <a:ext uri="{FF2B5EF4-FFF2-40B4-BE49-F238E27FC236}">
                <a16:creationId xmlns:a16="http://schemas.microsoft.com/office/drawing/2014/main" id="{1A4CA094-C384-CB5F-015C-DB2B4B714D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6707" y="5006595"/>
            <a:ext cx="3359323" cy="1473276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0EDD8EC8-0C45-289E-5A08-C4518B894DF8}"/>
              </a:ext>
            </a:extLst>
          </p:cNvPr>
          <p:cNvSpPr txBox="1"/>
          <p:nvPr/>
        </p:nvSpPr>
        <p:spPr>
          <a:xfrm>
            <a:off x="8403771" y="3331811"/>
            <a:ext cx="201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 tą ręką pasujemy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AE65A2E-D8A2-2BD9-2FEE-232B88D51B38}"/>
              </a:ext>
            </a:extLst>
          </p:cNvPr>
          <p:cNvSpPr txBox="1"/>
          <p:nvPr/>
        </p:nvSpPr>
        <p:spPr>
          <a:xfrm>
            <a:off x="7467600" y="6513303"/>
            <a:ext cx="4637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 tą ręką nie możemy dać X- brak 4 kierów</a:t>
            </a:r>
          </a:p>
        </p:txBody>
      </p:sp>
    </p:spTree>
    <p:extLst>
      <p:ext uri="{BB962C8B-B14F-4D97-AF65-F5344CB8AC3E}">
        <p14:creationId xmlns:p14="http://schemas.microsoft.com/office/powerpoint/2010/main" val="483143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8938B05A-2FAD-46C0-958A-0F6BCE95D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68" y="331145"/>
            <a:ext cx="4371155" cy="1103716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CE29138F-5DF9-B366-A555-BE7401E1C6CA}"/>
              </a:ext>
            </a:extLst>
          </p:cNvPr>
          <p:cNvSpPr txBox="1"/>
          <p:nvPr/>
        </p:nvSpPr>
        <p:spPr>
          <a:xfrm>
            <a:off x="348343" y="1295400"/>
            <a:ext cx="11615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Kontra na wysokości „2” po bloku powinna obiecywać już lepszą rękę, tak żeby mieć pokrycie bilansowe na zagranie kontraktu na wysokości „3” w kolor. Kontra obiecuje zazwyczaj 4</a:t>
            </a:r>
            <a:r>
              <a:rPr lang="pl-PL" b="0" i="0" dirty="0">
                <a:solidFill>
                  <a:srgbClr val="222222"/>
                </a:solidFill>
                <a:effectLst/>
              </a:rPr>
              <a:t>♠, ale również różne silne ręce niewygodne do licytacji. Przy słabej ręce punktowo powinniśmy posiadać obowiązkowo krótkość w kierach. Poniżej przykłady rąk East, które nadają się na kontrę po bloku 2 kier przeciwnika: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F130BE4-9244-C9A0-2251-FBAF05321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343" y="2622512"/>
            <a:ext cx="2946551" cy="14605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16892B8-ABD2-EE23-B813-A3375E5C9C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174" y="2613583"/>
            <a:ext cx="2851297" cy="1435174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1C9B9891-0F69-6557-0732-DD84CE5991F8}"/>
              </a:ext>
            </a:extLst>
          </p:cNvPr>
          <p:cNvSpPr txBox="1"/>
          <p:nvPr/>
        </p:nvSpPr>
        <p:spPr>
          <a:xfrm>
            <a:off x="522514" y="3929743"/>
            <a:ext cx="2536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Mało punktów, ale dobry skład, nie boimy się grać w żaden kolor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4B3D8B7B-E233-1CE2-7513-16EF41B2150A}"/>
              </a:ext>
            </a:extLst>
          </p:cNvPr>
          <p:cNvSpPr txBox="1"/>
          <p:nvPr/>
        </p:nvSpPr>
        <p:spPr>
          <a:xfrm>
            <a:off x="3580729" y="3929743"/>
            <a:ext cx="2536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Mamy rękę inwitującą do końcówki i możliwość gry we wszystkie kolory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3C87C86-CC94-79BA-0C96-BC19ECCEA832}"/>
              </a:ext>
            </a:extLst>
          </p:cNvPr>
          <p:cNvSpPr txBox="1"/>
          <p:nvPr/>
        </p:nvSpPr>
        <p:spPr>
          <a:xfrm>
            <a:off x="6819902" y="4083087"/>
            <a:ext cx="46264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Mamy tylko 3 piki, ale ręka jest za słaba na wejście forsujące na wysokości „3”  w młodszy kolor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FDF0C32B-5B72-83F2-8714-93FCF511AB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9902" y="2490100"/>
            <a:ext cx="3200564" cy="1684244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48DC484-9227-8AB0-C329-A60D9C825BAE}"/>
              </a:ext>
            </a:extLst>
          </p:cNvPr>
          <p:cNvSpPr txBox="1"/>
          <p:nvPr/>
        </p:nvSpPr>
        <p:spPr>
          <a:xfrm>
            <a:off x="1861457" y="5225143"/>
            <a:ext cx="6945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dalszej części zaprezentuje zasady bilansowania z ręki otwierającego West po kontrze na blok przeciwnika</a:t>
            </a:r>
          </a:p>
        </p:txBody>
      </p:sp>
    </p:spTree>
    <p:extLst>
      <p:ext uri="{BB962C8B-B14F-4D97-AF65-F5344CB8AC3E}">
        <p14:creationId xmlns:p14="http://schemas.microsoft.com/office/powerpoint/2010/main" val="3445690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7CEE5DF-F0E8-2BB3-A2B2-B884E4246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769" y="187738"/>
            <a:ext cx="4280120" cy="156218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9E0B77E-52B0-28BF-C074-9B2FBAB24454}"/>
              </a:ext>
            </a:extLst>
          </p:cNvPr>
          <p:cNvSpPr txBox="1"/>
          <p:nvPr/>
        </p:nvSpPr>
        <p:spPr>
          <a:xfrm>
            <a:off x="696686" y="1643743"/>
            <a:ext cx="107877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Odpowiedzi West na kontrę wywoławczą gracza East wyglądają następująco( we wspólnym języku):</a:t>
            </a:r>
          </a:p>
          <a:p>
            <a:r>
              <a:rPr lang="pl-PL" dirty="0"/>
              <a:t>2</a:t>
            </a:r>
            <a:r>
              <a:rPr lang="pl-PL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♠ </a:t>
            </a:r>
            <a:r>
              <a:rPr lang="pl-PL" dirty="0"/>
              <a:t>- 4</a:t>
            </a:r>
            <a:r>
              <a:rPr lang="pl-PL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♠</a:t>
            </a:r>
            <a:r>
              <a:rPr lang="pl-PL" dirty="0"/>
              <a:t> w sile 12-14 punktów, w skrajnych przypadkach mogą być 3 piki</a:t>
            </a:r>
          </a:p>
          <a:p>
            <a:r>
              <a:rPr lang="pl-PL" dirty="0"/>
              <a:t>2BA- 12-14 nie obiecuje trzymania kier ! Ręka równa bez 3-4 pików i 5 trefli czyli skład 2344 najczęściej</a:t>
            </a:r>
          </a:p>
          <a:p>
            <a:r>
              <a:rPr lang="pl-PL" dirty="0"/>
              <a:t>3</a:t>
            </a:r>
            <a:r>
              <a:rPr lang="pl-PL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♣ </a:t>
            </a:r>
            <a:r>
              <a:rPr lang="pl-PL" dirty="0"/>
              <a:t>- 5</a:t>
            </a:r>
            <a:r>
              <a:rPr lang="pl-PL" b="0" i="0" dirty="0">
                <a:solidFill>
                  <a:srgbClr val="222222"/>
                </a:solidFill>
                <a:effectLst/>
              </a:rPr>
              <a:t>♣ 12-14 punktów</a:t>
            </a:r>
            <a:endParaRPr lang="pl-PL" dirty="0"/>
          </a:p>
          <a:p>
            <a:r>
              <a:rPr lang="pl-PL" dirty="0"/>
              <a:t>3</a:t>
            </a:r>
            <a:r>
              <a:rPr lang="pl-PL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♦ </a:t>
            </a:r>
            <a:r>
              <a:rPr lang="pl-PL" dirty="0"/>
              <a:t>- 5+</a:t>
            </a:r>
            <a:r>
              <a:rPr lang="pl-PL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♦ </a:t>
            </a:r>
            <a:r>
              <a:rPr lang="pl-PL" b="0" i="0" dirty="0">
                <a:effectLst/>
              </a:rPr>
              <a:t>18+ silny trefl na karach</a:t>
            </a:r>
          </a:p>
          <a:p>
            <a:r>
              <a:rPr lang="pl-PL" dirty="0"/>
              <a:t>3</a:t>
            </a:r>
            <a:r>
              <a:rPr lang="pl-PL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♥ </a:t>
            </a:r>
            <a:r>
              <a:rPr lang="pl-PL" dirty="0"/>
              <a:t>- silna ręka, forsing do końcówki, w pierwszym czytaniu pytanie o stopera w kierach</a:t>
            </a:r>
          </a:p>
          <a:p>
            <a:r>
              <a:rPr lang="pl-PL" dirty="0"/>
              <a:t>3</a:t>
            </a:r>
            <a:r>
              <a:rPr lang="pl-PL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♠ </a:t>
            </a:r>
            <a:r>
              <a:rPr lang="pl-PL" dirty="0"/>
              <a:t>= 4</a:t>
            </a:r>
            <a:r>
              <a:rPr lang="pl-PL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♠ </a:t>
            </a:r>
            <a:r>
              <a:rPr lang="pl-PL" dirty="0"/>
              <a:t>inwit do końcówki 15-16PC</a:t>
            </a:r>
          </a:p>
          <a:p>
            <a:r>
              <a:rPr lang="pl-PL" dirty="0"/>
              <a:t>3BA- bilans na końcówkę ( do 8+PC u Partnera) z trzymaniem kier</a:t>
            </a:r>
          </a:p>
          <a:p>
            <a:r>
              <a:rPr lang="pl-PL" dirty="0"/>
              <a:t>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2667205-B2B5-CCCB-C879-18D2535BF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30" y="3887039"/>
            <a:ext cx="4441469" cy="145784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00AB047-AF3F-2BA7-8AF2-89263B0DA2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5242" y="3887039"/>
            <a:ext cx="3251367" cy="1593932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21B62B8-A7F2-70D4-4A61-7D3C72C7CA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30" y="5252359"/>
            <a:ext cx="4528556" cy="1593932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69B5046-337A-142F-00A4-02D1C7B203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8913" y="5315871"/>
            <a:ext cx="3073558" cy="1676486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DBD1C1F-8E3B-67EE-5D18-818D3F44C414}"/>
              </a:ext>
            </a:extLst>
          </p:cNvPr>
          <p:cNvSpPr txBox="1"/>
          <p:nvPr/>
        </p:nvSpPr>
        <p:spPr>
          <a:xfrm>
            <a:off x="8632371" y="4229066"/>
            <a:ext cx="2634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Ręka West otwierającego 1 trefl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FAD0EB7-CE06-78DE-CBB2-D717E7C87327}"/>
              </a:ext>
            </a:extLst>
          </p:cNvPr>
          <p:cNvSpPr txBox="1"/>
          <p:nvPr/>
        </p:nvSpPr>
        <p:spPr>
          <a:xfrm>
            <a:off x="8632371" y="5480971"/>
            <a:ext cx="30735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Ręka West otwierającego 1 trefl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05570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D7896A9-68A4-51F3-3A58-3D22D77C8C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33" y="247612"/>
            <a:ext cx="4388076" cy="148597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1394C1A-CC5B-9E1B-4991-8C48E36F9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997" y="247612"/>
            <a:ext cx="3016405" cy="146692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D7A8B1F1-D905-4D41-AA02-3DEC05FECA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533" y="1816969"/>
            <a:ext cx="4203916" cy="146057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18D58D55-8115-FB34-27E2-1E8CBB30F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7041" y="1772517"/>
            <a:ext cx="3232316" cy="1505027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E3E2302-34AA-8A43-B0C2-4499B2E706D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997" y="3254830"/>
            <a:ext cx="3016405" cy="148597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6244DDB-22CE-44CB-88F4-2AECE00A82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9335" y="3254830"/>
            <a:ext cx="4102311" cy="1390721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B00A1BE3-FC62-20CF-7830-98B6CFCA99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9335" y="4875404"/>
            <a:ext cx="4108661" cy="135262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AE109FA1-798B-6DD0-9AB4-4F2B791536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44997" y="4759857"/>
            <a:ext cx="3276768" cy="1619333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28EBC707-C4FE-DD7F-B519-BCC76407ED7D}"/>
              </a:ext>
            </a:extLst>
          </p:cNvPr>
          <p:cNvSpPr txBox="1"/>
          <p:nvPr/>
        </p:nvSpPr>
        <p:spPr>
          <a:xfrm>
            <a:off x="8061402" y="290204"/>
            <a:ext cx="3553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Ręka West otwierającego 1 trefl</a:t>
            </a:r>
          </a:p>
          <a:p>
            <a:endParaRPr lang="pl-PL" dirty="0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3ECF6E0-5585-6D64-EADB-B2B98BC313B8}"/>
              </a:ext>
            </a:extLst>
          </p:cNvPr>
          <p:cNvSpPr txBox="1"/>
          <p:nvPr/>
        </p:nvSpPr>
        <p:spPr>
          <a:xfrm>
            <a:off x="8169357" y="1816969"/>
            <a:ext cx="3276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Ręka West otwierającego 1 trefl</a:t>
            </a:r>
            <a:endParaRPr lang="pl-PL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3DFF0303-3ED4-BB6A-E43C-0B997A656654}"/>
              </a:ext>
            </a:extLst>
          </p:cNvPr>
          <p:cNvSpPr txBox="1"/>
          <p:nvPr/>
        </p:nvSpPr>
        <p:spPr>
          <a:xfrm>
            <a:off x="8169357" y="3418115"/>
            <a:ext cx="3358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/>
              <a:t>Ręka West otwierającego 1 trefl</a:t>
            </a:r>
            <a:endParaRPr lang="pl-PL" dirty="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D5E9575C-6E04-A3C6-EB82-489165AF420A}"/>
              </a:ext>
            </a:extLst>
          </p:cNvPr>
          <p:cNvSpPr txBox="1"/>
          <p:nvPr/>
        </p:nvSpPr>
        <p:spPr>
          <a:xfrm>
            <a:off x="8207541" y="4894997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Ręka West otwierającego 1 trefl</a:t>
            </a:r>
          </a:p>
        </p:txBody>
      </p:sp>
    </p:spTree>
    <p:extLst>
      <p:ext uri="{BB962C8B-B14F-4D97-AF65-F5344CB8AC3E}">
        <p14:creationId xmlns:p14="http://schemas.microsoft.com/office/powerpoint/2010/main" val="3171933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69E545C-4293-A03E-0FA7-D1D879917F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478820"/>
            <a:ext cx="4371155" cy="972581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1ABC5505-B0FC-D911-CF35-5E77A16A872C}"/>
              </a:ext>
            </a:extLst>
          </p:cNvPr>
          <p:cNvSpPr txBox="1"/>
          <p:nvPr/>
        </p:nvSpPr>
        <p:spPr>
          <a:xfrm>
            <a:off x="500743" y="1578429"/>
            <a:ext cx="11440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Kontra na blok  2 pik oznacza najczęściej rękę z 4 kierami i bilans na zagranie co najmniej kontraktu na wysokości „3” w kolor, a więc w tym przypadku jest to ręka równa co najmniej inwit+ (10+PC) z możliwością gry w pozostałe kolory, lub ręka układowa od 8+PC z krótkością pik. Poniżej przykładowe ręce na kontrę z pozycji East: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B4DE8FC-5EFE-F1E9-BD16-DED87B1E3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35" y="2628787"/>
            <a:ext cx="3778444" cy="147962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196687CF-F89A-9510-68CC-0DBC490BE9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3587" y="2628787"/>
            <a:ext cx="3130711" cy="168918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E0C350D-F9B4-AB03-8677-967D3E4867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298" y="2651085"/>
            <a:ext cx="3162463" cy="155583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7547598-0BA9-114E-BE41-BD449D99D1DA}"/>
              </a:ext>
            </a:extLst>
          </p:cNvPr>
          <p:cNvSpPr txBox="1"/>
          <p:nvPr/>
        </p:nvSpPr>
        <p:spPr>
          <a:xfrm>
            <a:off x="1034143" y="4445002"/>
            <a:ext cx="4833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Poniżej przykłady rąk, </a:t>
            </a:r>
            <a:r>
              <a:rPr lang="pl-PL" b="1" u="sng" dirty="0"/>
              <a:t>z którymi nie należy </a:t>
            </a:r>
            <a:r>
              <a:rPr lang="pl-PL" dirty="0"/>
              <a:t>licytować X na blok 2 pik przeciwnika: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D62D5CAB-49F8-146C-9D8E-18ABAA1744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915" y="5091333"/>
            <a:ext cx="3403775" cy="1574881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F52D5301-8D62-790A-C26E-C86253641F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03079" y="5164789"/>
            <a:ext cx="2965602" cy="151137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45D9A2A0-D0F7-487C-8920-DB509BC40FE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2160" y="5133037"/>
            <a:ext cx="3079908" cy="157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065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423CAB61-4E9B-5FF2-D499-D70BC1303EF3}"/>
              </a:ext>
            </a:extLst>
          </p:cNvPr>
          <p:cNvSpPr txBox="1"/>
          <p:nvPr/>
        </p:nvSpPr>
        <p:spPr>
          <a:xfrm>
            <a:off x="2351314" y="337457"/>
            <a:ext cx="8556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/>
              <a:t>Bilansowanie z ręki West po kontrze na blok 2 pik przeciwnika-Przykłady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223744B-8311-BA2A-F79C-FD2B38B73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60" y="917089"/>
            <a:ext cx="4026107" cy="125736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069EF376-009E-2706-FEC7-4987408C9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880" y="793257"/>
            <a:ext cx="3022755" cy="1505027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2A7F999-1472-4842-2DD4-177DBFFD5F80}"/>
              </a:ext>
            </a:extLst>
          </p:cNvPr>
          <p:cNvSpPr txBox="1"/>
          <p:nvPr/>
        </p:nvSpPr>
        <p:spPr>
          <a:xfrm>
            <a:off x="7827635" y="917089"/>
            <a:ext cx="36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12-14PC równa ręka bez 4 kierów- nie musimy mieć zatrzymania pik !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2495BFAC-A265-B2B3-8832-BF402252F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76" y="2245189"/>
            <a:ext cx="4362674" cy="148597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39DDF49E-E45B-4218-0EC8-83CCC4E78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975" y="2174454"/>
            <a:ext cx="3200564" cy="1492327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1F0965FE-E02E-B696-7EA8-AE7210A9B46A}"/>
              </a:ext>
            </a:extLst>
          </p:cNvPr>
          <p:cNvSpPr txBox="1"/>
          <p:nvPr/>
        </p:nvSpPr>
        <p:spPr>
          <a:xfrm>
            <a:off x="7916539" y="2298284"/>
            <a:ext cx="2163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12-14PC 5 trefli</a:t>
            </a:r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516470EF-833E-07B3-6FBF-89428E605A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260" y="3731165"/>
            <a:ext cx="4089610" cy="1403422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0655B213-7853-5AC6-CD63-71C601656F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2095" y="3648611"/>
            <a:ext cx="3073558" cy="1485976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id="{1B3136DA-8403-96B7-0D04-69D02B013CEA}"/>
              </a:ext>
            </a:extLst>
          </p:cNvPr>
          <p:cNvSpPr txBox="1"/>
          <p:nvPr/>
        </p:nvSpPr>
        <p:spPr>
          <a:xfrm>
            <a:off x="7916539" y="3790611"/>
            <a:ext cx="238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Silny trefl na karach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76AA1221-00DA-A9B1-6EEF-7DCFFF1526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5975" y="5190588"/>
            <a:ext cx="3264068" cy="1612983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CF86AB4F-D785-A9CD-B525-7BBD36CBBC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8260" y="5202278"/>
            <a:ext cx="4343623" cy="1378021"/>
          </a:xfrm>
          <a:prstGeom prst="rect">
            <a:avLst/>
          </a:prstGeom>
        </p:spPr>
      </p:pic>
      <p:sp>
        <p:nvSpPr>
          <p:cNvPr id="26" name="pole tekstowe 25">
            <a:extLst>
              <a:ext uri="{FF2B5EF4-FFF2-40B4-BE49-F238E27FC236}">
                <a16:creationId xmlns:a16="http://schemas.microsoft.com/office/drawing/2014/main" id="{9237ABE6-CD2C-920E-ABBB-DC025416213E}"/>
              </a:ext>
            </a:extLst>
          </p:cNvPr>
          <p:cNvSpPr txBox="1"/>
          <p:nvPr/>
        </p:nvSpPr>
        <p:spPr>
          <a:xfrm>
            <a:off x="8077200" y="5282938"/>
            <a:ext cx="2525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12-14PC z 4 kierami</a:t>
            </a:r>
          </a:p>
        </p:txBody>
      </p:sp>
    </p:spTree>
    <p:extLst>
      <p:ext uri="{BB962C8B-B14F-4D97-AF65-F5344CB8AC3E}">
        <p14:creationId xmlns:p14="http://schemas.microsoft.com/office/powerpoint/2010/main" val="1546276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444F9DE-F1F3-EC10-CAAB-CD2CF38E62DE}"/>
              </a:ext>
            </a:extLst>
          </p:cNvPr>
          <p:cNvSpPr txBox="1"/>
          <p:nvPr/>
        </p:nvSpPr>
        <p:spPr>
          <a:xfrm>
            <a:off x="2264229" y="478971"/>
            <a:ext cx="8175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  <a:highlight>
                  <a:srgbClr val="800000"/>
                </a:highlight>
              </a:rPr>
              <a:t>Jakie znaczenie mają kontry w licytacji dwustronnej?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6AD881F-5CC9-BF85-1300-471E22D98CE8}"/>
              </a:ext>
            </a:extLst>
          </p:cNvPr>
          <p:cNvSpPr txBox="1"/>
          <p:nvPr/>
        </p:nvSpPr>
        <p:spPr>
          <a:xfrm>
            <a:off x="925286" y="1632857"/>
            <a:ext cx="10243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/>
              <a:t>Kontry w licytacji dwustronnej używamy po to, żeby odpowiednio sprzedać charakter naszej ręki, pokazując zarówno pewne układy kart, jak również siłę i aspirację do przelicytowania gry przeciwników. Znaczenia kontr, których używamy w licytacji dwustronnej jest wiele, dlatego punkt po punkcie omówimy znaczenie i sens ich używania. Zaczniemy od podstawowych sekwencji: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A9CD66B-EE6C-399E-0D51-3723F484ADDD}"/>
              </a:ext>
            </a:extLst>
          </p:cNvPr>
          <p:cNvSpPr txBox="1"/>
          <p:nvPr/>
        </p:nvSpPr>
        <p:spPr>
          <a:xfrm>
            <a:off x="5508171" y="3265714"/>
            <a:ext cx="378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Co znaczy X od gracza E? Jaki skład i ile punktów obiecuje?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5FCE709D-9A7F-2E8D-3215-23D45C3197ED}"/>
              </a:ext>
            </a:extLst>
          </p:cNvPr>
          <p:cNvSpPr txBox="1"/>
          <p:nvPr/>
        </p:nvSpPr>
        <p:spPr>
          <a:xfrm>
            <a:off x="5508170" y="4589698"/>
            <a:ext cx="4082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 teraz co może oznaczać X od gracza W?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26B8473-7C72-5287-DA6C-0F0EEA190EAF}"/>
              </a:ext>
            </a:extLst>
          </p:cNvPr>
          <p:cNvSpPr txBox="1"/>
          <p:nvPr/>
        </p:nvSpPr>
        <p:spPr>
          <a:xfrm>
            <a:off x="5508170" y="5791200"/>
            <a:ext cx="4082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0" i="0" dirty="0">
                <a:solidFill>
                  <a:srgbClr val="202124"/>
                </a:solidFill>
                <a:effectLst/>
                <a:latin typeface="Google Sans"/>
              </a:rPr>
              <a:t>Co oznacza kontra na 2♣? Jaka siła i skład?</a:t>
            </a:r>
            <a:endParaRPr lang="pl-PL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E7BA51DE-A8B1-3DB8-8126-306990E68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86" y="3147531"/>
            <a:ext cx="3943553" cy="882695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25420A84-528C-E4D7-9C3D-FF35C9469D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899" y="5596813"/>
            <a:ext cx="4356324" cy="1035103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A61E62EA-36FD-4B9C-D7D9-782C2FC3B4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132" y="4191187"/>
            <a:ext cx="4057859" cy="124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43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27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29">
            <a:extLst>
              <a:ext uri="{FF2B5EF4-FFF2-40B4-BE49-F238E27FC236}">
                <a16:creationId xmlns:a16="http://schemas.microsoft.com/office/drawing/2014/main" id="{5184EE59-3061-456B-9FB5-98A8E0E74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31">
            <a:extLst>
              <a:ext uri="{FF2B5EF4-FFF2-40B4-BE49-F238E27FC236}">
                <a16:creationId xmlns:a16="http://schemas.microsoft.com/office/drawing/2014/main" id="{F7E07B5E-9FB5-4C91-8BE4-6167EB58D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33">
            <a:extLst>
              <a:ext uri="{FF2B5EF4-FFF2-40B4-BE49-F238E27FC236}">
                <a16:creationId xmlns:a16="http://schemas.microsoft.com/office/drawing/2014/main" id="{37524947-EB09-4DD9-973B-9F75BBCD72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30C8E25-2DD1-45C6-9F04-0F0CBF666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37">
            <a:extLst>
              <a:ext uri="{FF2B5EF4-FFF2-40B4-BE49-F238E27FC236}">
                <a16:creationId xmlns:a16="http://schemas.microsoft.com/office/drawing/2014/main" id="{BC57EA3C-C239-4132-A618-5CBE9F896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E78B738-EAAB-75A6-BCF6-916F68B8B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042" y="1523400"/>
            <a:ext cx="3648158" cy="119802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8A11F22C-CB76-542E-7355-EDE2DAF67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356" y="2620637"/>
            <a:ext cx="3435301" cy="130896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0513EE6-7588-DC8F-31D9-98983665B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042" y="2731567"/>
            <a:ext cx="3513640" cy="119802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62A201C-BC37-8C29-CF15-A90430813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2495" y="1634330"/>
            <a:ext cx="3435301" cy="108709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A01DFF5-8E28-0940-4AE6-2BEF4CC09A37}"/>
              </a:ext>
            </a:extLst>
          </p:cNvPr>
          <p:cNvSpPr txBox="1"/>
          <p:nvPr/>
        </p:nvSpPr>
        <p:spPr>
          <a:xfrm>
            <a:off x="5044451" y="83020"/>
            <a:ext cx="6483958" cy="169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highlight>
                  <a:srgbClr val="800000"/>
                </a:highlight>
              </a:rPr>
              <a:t>Znaczenie Kontr </a:t>
            </a:r>
            <a:r>
              <a:rPr lang="en-US" sz="2400" b="1" dirty="0" err="1">
                <a:solidFill>
                  <a:schemeClr val="bg1"/>
                </a:solidFill>
                <a:highlight>
                  <a:srgbClr val="800000"/>
                </a:highlight>
              </a:rPr>
              <a:t>i</a:t>
            </a:r>
            <a:r>
              <a:rPr lang="en-US" sz="2400" b="1" dirty="0">
                <a:solidFill>
                  <a:schemeClr val="bg1"/>
                </a:solidFill>
                <a:highlight>
                  <a:srgbClr val="800000"/>
                </a:highlight>
              </a:rPr>
              <a:t> bilansowanie po blokach przeciwników na wysokości ‚3” w kolor</a:t>
            </a:r>
            <a:r>
              <a:rPr lang="pl-PL" sz="2400" b="1" dirty="0">
                <a:solidFill>
                  <a:schemeClr val="bg1"/>
                </a:solidFill>
                <a:highlight>
                  <a:srgbClr val="800000"/>
                </a:highlight>
              </a:rPr>
              <a:t> w meczu</a:t>
            </a:r>
            <a:endParaRPr lang="en-US" sz="2400" b="1" dirty="0">
              <a:solidFill>
                <a:schemeClr val="bg1"/>
              </a:solidFill>
              <a:highlight>
                <a:srgbClr val="8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94463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36F34FC-917C-C2A5-D01E-8FEE45B118F0}"/>
              </a:ext>
            </a:extLst>
          </p:cNvPr>
          <p:cNvSpPr txBox="1"/>
          <p:nvPr/>
        </p:nvSpPr>
        <p:spPr>
          <a:xfrm>
            <a:off x="195943" y="315686"/>
            <a:ext cx="11604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chemeClr val="bg1"/>
                </a:solidFill>
                <a:highlight>
                  <a:srgbClr val="800000"/>
                </a:highlight>
              </a:rPr>
              <a:t>Generalne założenia kontr po blokach przeciwników na wysokości ‚3” w kolor w grze meczowej i na impy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E1144E7-98DD-97FE-6A05-C5AE6D5E5080}"/>
              </a:ext>
            </a:extLst>
          </p:cNvPr>
          <p:cNvSpPr txBox="1"/>
          <p:nvPr/>
        </p:nvSpPr>
        <p:spPr>
          <a:xfrm>
            <a:off x="195943" y="1143000"/>
            <a:ext cx="119198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 nowoczesnych trendach brydżowych i przy obecnym poziomie bardzo dużej agresywności na blokach, przyjęło się, że wszystkie kontry po blokach na wysokości „3” w kolor są kontrami, które forsują do końcówki, czyli są to ręce 12+PC, które niekoniecznie pokazują skład, ale pomagają nam w zrobieniu bilansu i wybraniu możliwie optymalnej końcówki- po blokach nie ma idealnych licytacji, ale najważniejsze założenie to nie dać się przeciwnikom wybić z końcówki, oraz nie przelicytować karty, ponieważ dosyć często naginamy bilans i kończy się to wpadkami na dużej wysokości, często z finalną kontrą przeciwnika. Poniżej zaprezentuje do każdego bloku przeciwnika przykłady rąk, z którymi warto jest zalicytować kontrę, jak również z jakimi rękoma unikać licytacji na tej wysokości: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C5F38B77-EB91-7CAD-0E95-E0498550D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580" y="3174325"/>
            <a:ext cx="3757219" cy="114730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E4CCA17-5257-1EB6-B745-5FDE05F4C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23" y="4169452"/>
            <a:ext cx="3219615" cy="153677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6FA5992-AAAE-9CAD-8812-4E1EFCA59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5038" y="4121636"/>
            <a:ext cx="3048157" cy="165108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7F2E1C6-995D-46F7-23C5-4F152E6A45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4741" y="4121636"/>
            <a:ext cx="3321221" cy="1720938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FC08E62-BFCD-4FD6-B2AB-121E8311E010}"/>
              </a:ext>
            </a:extLst>
          </p:cNvPr>
          <p:cNvSpPr txBox="1"/>
          <p:nvPr/>
        </p:nvSpPr>
        <p:spPr>
          <a:xfrm>
            <a:off x="762000" y="5617029"/>
            <a:ext cx="2671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GF, mamy bilans na zagranie końcówki, nie gubimy starszych czwórek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0CBD3780-AC9E-6F9A-A3BA-0B6972B59122}"/>
              </a:ext>
            </a:extLst>
          </p:cNvPr>
          <p:cNvSpPr txBox="1"/>
          <p:nvPr/>
        </p:nvSpPr>
        <p:spPr>
          <a:xfrm>
            <a:off x="3815745" y="5630031"/>
            <a:ext cx="278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GF, mamy obie starsze czwórki i odpowiednią siłę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054DD57-F69E-0E7F-06C3-C67E7A91F06D}"/>
              </a:ext>
            </a:extLst>
          </p:cNvPr>
          <p:cNvSpPr txBox="1"/>
          <p:nvPr/>
        </p:nvSpPr>
        <p:spPr>
          <a:xfrm>
            <a:off x="7184571" y="5630031"/>
            <a:ext cx="33212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Ze słabymi pikami i układem 5-4 na starszych zawsze lepiej jest dać X GF niż forsujące 3 pik</a:t>
            </a:r>
          </a:p>
        </p:txBody>
      </p:sp>
    </p:spTree>
    <p:extLst>
      <p:ext uri="{BB962C8B-B14F-4D97-AF65-F5344CB8AC3E}">
        <p14:creationId xmlns:p14="http://schemas.microsoft.com/office/powerpoint/2010/main" val="2437203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F366593-C363-B7A6-BA20-296B205AF74D}"/>
              </a:ext>
            </a:extLst>
          </p:cNvPr>
          <p:cNvSpPr txBox="1"/>
          <p:nvPr/>
        </p:nvSpPr>
        <p:spPr>
          <a:xfrm>
            <a:off x="4432528" y="475289"/>
            <a:ext cx="6901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Kiedy nie licytujemy X z pozycji </a:t>
            </a:r>
            <a:r>
              <a:rPr lang="pl-PL" b="1" i="1" dirty="0"/>
              <a:t>EAST</a:t>
            </a:r>
            <a:r>
              <a:rPr lang="pl-PL" b="1" dirty="0"/>
              <a:t>? Rozmawiamy cały czas o grze meczowej, a nie na maxy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ACF72C2-45D4-6169-0358-622235120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21" y="1415143"/>
            <a:ext cx="3225966" cy="175904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5D07C397-D117-B735-70C8-6A780484F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08" y="2950440"/>
            <a:ext cx="3310905" cy="163203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10D8FB3-C0EE-9785-1741-8381B2154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65" y="4474891"/>
            <a:ext cx="3346622" cy="1739989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A704C381-BC52-2017-7EFF-B391869234DF}"/>
              </a:ext>
            </a:extLst>
          </p:cNvPr>
          <p:cNvSpPr txBox="1"/>
          <p:nvPr/>
        </p:nvSpPr>
        <p:spPr>
          <a:xfrm>
            <a:off x="3570513" y="1556657"/>
            <a:ext cx="5323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Nie mamy ręki GF, w meczu chodzi o to, żeby zagrać dobrą końcówkę, nawet kosztem niedogrania od czasu do czasu częściówki w starszy kolor- co innego na maxy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21C140BA-1C34-1B2C-DBE5-3A3C6D242665}"/>
              </a:ext>
            </a:extLst>
          </p:cNvPr>
          <p:cNvSpPr txBox="1"/>
          <p:nvPr/>
        </p:nvSpPr>
        <p:spPr>
          <a:xfrm>
            <a:off x="3570513" y="3091543"/>
            <a:ext cx="5203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Ciekawy układ, możliwość gry we wszystkie kolory, ale nie możemy zalicytować X w meczu, bo mamy zbyt słabą </a:t>
            </a:r>
            <a:r>
              <a:rPr lang="pl-PL" dirty="0" err="1"/>
              <a:t>ręke</a:t>
            </a: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791A330-48C1-010B-518F-5A5145CB0079}"/>
              </a:ext>
            </a:extLst>
          </p:cNvPr>
          <p:cNvSpPr txBox="1"/>
          <p:nvPr/>
        </p:nvSpPr>
        <p:spPr>
          <a:xfrm>
            <a:off x="3647787" y="4698634"/>
            <a:ext cx="57465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Często mamy ochotę zalicytować z krótkością i układem na wysokości ‚3” , ale zawsze musimy pamiętać, że zarówno X jak i nowy kolor na wysokości „3” to licytacja silna i forsująca do końcówki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5F2AA7C9-BBBD-6EE6-A966-78C41EFC35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11015"/>
            <a:ext cx="4432528" cy="1314518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B8528782-AF2D-0ADB-F0EE-B3EAA1761A75}"/>
              </a:ext>
            </a:extLst>
          </p:cNvPr>
          <p:cNvSpPr txBox="1"/>
          <p:nvPr/>
        </p:nvSpPr>
        <p:spPr>
          <a:xfrm>
            <a:off x="1915885" y="6106925"/>
            <a:ext cx="10548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Analogicznie tak samo zachowujemy się po innych otwarcia blokujących przeciwnika na wysokości „3” w kolor zgodnie z zasadą- X jest GF do końcówki, a nowy kolor na wysokości 3 jest GF na 5+ ,ale dobry kolor</a:t>
            </a:r>
          </a:p>
        </p:txBody>
      </p:sp>
    </p:spTree>
    <p:extLst>
      <p:ext uri="{BB962C8B-B14F-4D97-AF65-F5344CB8AC3E}">
        <p14:creationId xmlns:p14="http://schemas.microsoft.com/office/powerpoint/2010/main" val="4003063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E69FC7A-A86A-17E8-49DE-7E86BFBE4170}"/>
              </a:ext>
            </a:extLst>
          </p:cNvPr>
          <p:cNvSpPr txBox="1"/>
          <p:nvPr/>
        </p:nvSpPr>
        <p:spPr>
          <a:xfrm>
            <a:off x="315686" y="304800"/>
            <a:ext cx="11876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Kontra wznawiająca z pozycji otwierającego po bloku przeciwnika na wysokości „3” w kolor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A07F3587-B374-75F7-8422-60D3A61EC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6" y="978770"/>
            <a:ext cx="4159464" cy="1460575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9653E48D-74CA-0483-0795-DCECD4384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56" y="2285055"/>
            <a:ext cx="4356324" cy="146057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D8AF6A5-892C-D149-D34A-424EBFD83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081" y="3610391"/>
            <a:ext cx="4261069" cy="1441524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DC69E8F-BE20-4943-E8C2-9ECB82BE7C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59" y="5051915"/>
            <a:ext cx="4127712" cy="13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814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8C12093C-CE9B-4916-F974-1792F9232AC6}"/>
              </a:ext>
            </a:extLst>
          </p:cNvPr>
          <p:cNvSpPr txBox="1"/>
          <p:nvPr/>
        </p:nvSpPr>
        <p:spPr>
          <a:xfrm>
            <a:off x="783771" y="239486"/>
            <a:ext cx="1113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Z jaki rękoma licytujemy X wznawiająca i jakie odpowiedzi stosuje nasz Partner?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641D9C3-DD15-A85C-9332-E516BF083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6" y="978770"/>
            <a:ext cx="4159464" cy="146057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5F51D78-2B32-A888-BB85-9927169FA3EF}"/>
              </a:ext>
            </a:extLst>
          </p:cNvPr>
          <p:cNvSpPr txBox="1"/>
          <p:nvPr/>
        </p:nvSpPr>
        <p:spPr>
          <a:xfrm>
            <a:off x="4604656" y="1026271"/>
            <a:ext cx="7761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Kontra z pozycji gracza West w meczu oznacza nadwyżkę, z krótkością( max dubel) w kolorze przeciwnika. W tym konkretnym przykładzie jest łatwiej bo w naszym systemie nie możemy mieć średniej ręki z singlem trefl ( otworzymy np. na 4441 1 karo)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D99ECB4-CD45-796E-FB5D-5FA34D12368C}"/>
              </a:ext>
            </a:extLst>
          </p:cNvPr>
          <p:cNvSpPr txBox="1"/>
          <p:nvPr/>
        </p:nvSpPr>
        <p:spPr>
          <a:xfrm>
            <a:off x="1534886" y="2362200"/>
            <a:ext cx="7402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Przykładowe ręce na X wznawiającą z pozycji gracza West: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DA766E4-5AAE-1512-E6E9-0C72CD3C8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542" y="2716964"/>
            <a:ext cx="3060857" cy="145422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6BC0BF5-1F6C-1A18-8976-D635A093EC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9688" y="2731532"/>
            <a:ext cx="3492679" cy="1606633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F2130DAD-0683-E683-2557-52DF78FE5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9609" y="2769634"/>
            <a:ext cx="3092609" cy="1568531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660A4291-54C6-3778-5498-6C364FBFDD6D}"/>
              </a:ext>
            </a:extLst>
          </p:cNvPr>
          <p:cNvSpPr txBox="1"/>
          <p:nvPr/>
        </p:nvSpPr>
        <p:spPr>
          <a:xfrm>
            <a:off x="1382486" y="4224439"/>
            <a:ext cx="904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u="sng" dirty="0"/>
              <a:t>Kiedy nie licytujemy X wznawiającej </a:t>
            </a:r>
            <a:r>
              <a:rPr lang="pl-PL" dirty="0"/>
              <a:t>i odpuszczamy lub decydujemy się na inne rozwiązanie?</a:t>
            </a:r>
          </a:p>
          <a:p>
            <a:r>
              <a:rPr lang="pl-PL" b="1" dirty="0"/>
              <a:t>Przykłady poniżej</a:t>
            </a:r>
            <a:r>
              <a:rPr lang="pl-PL" dirty="0"/>
              <a:t>: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9688B881-A3DC-1CB8-22C3-7A50123380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668" y="4911959"/>
            <a:ext cx="3283119" cy="145171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ED20F3B7-3A97-7984-E1A0-E743DF672C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8006" y="4924020"/>
            <a:ext cx="3124361" cy="1546856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AEA5707F-58F8-7F3E-9525-B901D78D1C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18513" y="4836020"/>
            <a:ext cx="2914800" cy="1489555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CA04BCDF-39DE-0816-0604-126BDF74987E}"/>
              </a:ext>
            </a:extLst>
          </p:cNvPr>
          <p:cNvSpPr txBox="1"/>
          <p:nvPr/>
        </p:nvSpPr>
        <p:spPr>
          <a:xfrm>
            <a:off x="783771" y="6223253"/>
            <a:ext cx="2983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Licytacja X nosi ryzyko zagrania w piki- mówimy 3BA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71288DA1-63A0-7701-7761-D20C74721432}"/>
              </a:ext>
            </a:extLst>
          </p:cNvPr>
          <p:cNvSpPr txBox="1"/>
          <p:nvPr/>
        </p:nvSpPr>
        <p:spPr>
          <a:xfrm>
            <a:off x="3905787" y="6223253"/>
            <a:ext cx="2865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Praktyczne 3BA 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A9E76722-9729-D32E-D9D4-DF0B11475497}"/>
              </a:ext>
            </a:extLst>
          </p:cNvPr>
          <p:cNvSpPr txBox="1"/>
          <p:nvPr/>
        </p:nvSpPr>
        <p:spPr>
          <a:xfrm>
            <a:off x="7218513" y="6177881"/>
            <a:ext cx="460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Mimo dubla trefla, mamy 12-14 PC i Partner nie licytował- odpuszczamy rozdanie</a:t>
            </a:r>
          </a:p>
        </p:txBody>
      </p:sp>
    </p:spTree>
    <p:extLst>
      <p:ext uri="{BB962C8B-B14F-4D97-AF65-F5344CB8AC3E}">
        <p14:creationId xmlns:p14="http://schemas.microsoft.com/office/powerpoint/2010/main" val="219347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>
            <a:extLst>
              <a:ext uri="{FF2B5EF4-FFF2-40B4-BE49-F238E27FC236}">
                <a16:creationId xmlns:a16="http://schemas.microsoft.com/office/drawing/2014/main" id="{BD1DC901-99F0-B31F-A62D-BB6C187C3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643" y="0"/>
            <a:ext cx="4445228" cy="159393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4205462-2F4B-26DC-081B-F1AFF1CD9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8374" y="65313"/>
            <a:ext cx="4381725" cy="157488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B8EB20F-60F0-8BE4-17A1-D00C0E167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643" y="1509448"/>
            <a:ext cx="4349974" cy="1422473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B9EB1A7F-5D06-01A4-3AAE-4B4A19FDB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3688" y="1480871"/>
            <a:ext cx="4235668" cy="1479626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FFA5440-BFE2-89FD-7688-240EC811A83C}"/>
              </a:ext>
            </a:extLst>
          </p:cNvPr>
          <p:cNvSpPr txBox="1"/>
          <p:nvPr/>
        </p:nvSpPr>
        <p:spPr>
          <a:xfrm>
            <a:off x="1632857" y="3103380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Odpowiedzi otwierającego East na X(GF) Partnera są naturalne i pozwalają na swobodną licytację na wysokości „3” bez obaw o spasowanie częściówki, dzięki temu komfort licytacji jest bardzo duży </a:t>
            </a:r>
            <a:r>
              <a:rPr lang="pl-PL" dirty="0">
                <a:sym typeface="Wingdings" panose="05000000000000000000" pitchFamily="2" charset="2"/>
              </a:rPr>
              <a:t></a:t>
            </a:r>
            <a:endParaRPr lang="pl-PL" dirty="0"/>
          </a:p>
        </p:txBody>
      </p:sp>
      <p:pic>
        <p:nvPicPr>
          <p:cNvPr id="18" name="Obraz 17">
            <a:extLst>
              <a:ext uri="{FF2B5EF4-FFF2-40B4-BE49-F238E27FC236}">
                <a16:creationId xmlns:a16="http://schemas.microsoft.com/office/drawing/2014/main" id="{87461300-FD32-18D2-4CEB-A75DD9E7B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60" y="3672979"/>
            <a:ext cx="4445228" cy="1593932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E627C3ED-6BC6-2FA9-8C74-5E4472BC2B7D}"/>
              </a:ext>
            </a:extLst>
          </p:cNvPr>
          <p:cNvSpPr txBox="1"/>
          <p:nvPr/>
        </p:nvSpPr>
        <p:spPr>
          <a:xfrm>
            <a:off x="936171" y="5007429"/>
            <a:ext cx="109836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3</a:t>
            </a:r>
            <a:r>
              <a:rPr lang="pl-PL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♦ </a:t>
            </a:r>
            <a:r>
              <a:rPr lang="pl-PL" dirty="0"/>
              <a:t>- 4+</a:t>
            </a:r>
            <a:r>
              <a:rPr lang="pl-PL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♦ </a:t>
            </a:r>
            <a:r>
              <a:rPr lang="pl-PL" b="0" i="0" dirty="0">
                <a:effectLst/>
              </a:rPr>
              <a:t>brak starszych czwórek i słabe trzymanie trefl lub brak trzymania trefl siła 12+PC, może być 12-14PC w równym albo silna ręka na karach ekonomicznie</a:t>
            </a:r>
          </a:p>
          <a:p>
            <a:r>
              <a:rPr lang="pl-PL" dirty="0"/>
              <a:t>3</a:t>
            </a:r>
            <a:r>
              <a:rPr lang="pl-PL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♥ </a:t>
            </a:r>
            <a:r>
              <a:rPr lang="pl-PL" dirty="0"/>
              <a:t>- 4</a:t>
            </a:r>
            <a:r>
              <a:rPr lang="pl-PL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♥ </a:t>
            </a:r>
            <a:r>
              <a:rPr lang="pl-PL" dirty="0"/>
              <a:t>, nie wyklucza 4</a:t>
            </a:r>
            <a:r>
              <a:rPr lang="pl-PL" b="0" i="0" dirty="0">
                <a:solidFill>
                  <a:srgbClr val="222222"/>
                </a:solidFill>
                <a:effectLst/>
              </a:rPr>
              <a:t>♠ </a:t>
            </a:r>
            <a:r>
              <a:rPr lang="pl-PL" dirty="0"/>
              <a:t>może być zarówno 12-14PC na równym jak i silniejsza ręka( X forsuje do końcówki)</a:t>
            </a:r>
            <a:endParaRPr lang="pl-PL" b="0" i="0" dirty="0">
              <a:effectLst/>
            </a:endParaRPr>
          </a:p>
          <a:p>
            <a:r>
              <a:rPr lang="pl-PL" dirty="0"/>
              <a:t>3</a:t>
            </a:r>
            <a:r>
              <a:rPr lang="pl-PL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♠ </a:t>
            </a:r>
            <a:r>
              <a:rPr lang="pl-PL" dirty="0"/>
              <a:t>= 4</a:t>
            </a:r>
            <a:r>
              <a:rPr lang="pl-PL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♠</a:t>
            </a:r>
            <a:r>
              <a:rPr lang="pl-PL" b="0" i="0" dirty="0">
                <a:solidFill>
                  <a:srgbClr val="222222"/>
                </a:solidFill>
                <a:effectLst/>
              </a:rPr>
              <a:t>, wyklucza 4</a:t>
            </a:r>
            <a:r>
              <a:rPr lang="pl-PL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♥ </a:t>
            </a:r>
            <a:r>
              <a:rPr lang="pl-PL" dirty="0"/>
              <a:t>może być zarówno 12-14PC na równym jak i silniejsza ręka( X forsuje do końcówki)</a:t>
            </a:r>
            <a:endParaRPr lang="pl-PL" b="0" i="0" dirty="0">
              <a:effectLst/>
            </a:endParaRPr>
          </a:p>
          <a:p>
            <a:r>
              <a:rPr lang="pl-PL" dirty="0"/>
              <a:t>3BA= dobre trzymanie trefl w sile 12-16PC , czasami możemy mieć starsze ‚4” jeśli podwójnie trzymamy trefle</a:t>
            </a:r>
          </a:p>
          <a:p>
            <a:r>
              <a:rPr lang="pl-PL" dirty="0"/>
              <a:t>4BA- inwit do 6BA w sile 17-19PC z dobrym trzymaniem trefl, bez starszych czwórek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02235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95C49E2-EB88-FADE-E484-020D73639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64" y="225389"/>
            <a:ext cx="4311872" cy="137802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C2540EDD-98DF-1F43-BF6C-181A9E753815}"/>
              </a:ext>
            </a:extLst>
          </p:cNvPr>
          <p:cNvSpPr txBox="1"/>
          <p:nvPr/>
        </p:nvSpPr>
        <p:spPr>
          <a:xfrm>
            <a:off x="522514" y="1458686"/>
            <a:ext cx="11059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3</a:t>
            </a:r>
            <a:r>
              <a:rPr lang="pl-PL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♥</a:t>
            </a:r>
            <a:r>
              <a:rPr lang="pl-PL" b="0" i="0" dirty="0">
                <a:effectLst/>
                <a:latin typeface="verdana" panose="020B0604030504040204" pitchFamily="34" charset="0"/>
              </a:rPr>
              <a:t>=</a:t>
            </a:r>
            <a:r>
              <a:rPr lang="pl-PL" dirty="0"/>
              <a:t> 4</a:t>
            </a:r>
            <a:r>
              <a:rPr lang="pl-PL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♥ </a:t>
            </a:r>
            <a:r>
              <a:rPr lang="pl-PL" dirty="0"/>
              <a:t>, nie wyklucza 4</a:t>
            </a:r>
            <a:r>
              <a:rPr lang="pl-PL" b="0" i="0" dirty="0">
                <a:solidFill>
                  <a:srgbClr val="222222"/>
                </a:solidFill>
                <a:effectLst/>
              </a:rPr>
              <a:t>♠ </a:t>
            </a:r>
            <a:r>
              <a:rPr lang="pl-PL" dirty="0"/>
              <a:t>może być zarówno 12-14PC na równym jak i silniejsza ręka( X forsuje do końcówki)</a:t>
            </a:r>
            <a:endParaRPr lang="pl-PL" b="0" i="0" dirty="0">
              <a:effectLst/>
            </a:endParaRPr>
          </a:p>
          <a:p>
            <a:r>
              <a:rPr lang="pl-PL" dirty="0"/>
              <a:t>3</a:t>
            </a:r>
            <a:r>
              <a:rPr lang="pl-PL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♠ </a:t>
            </a:r>
            <a:r>
              <a:rPr lang="pl-PL" dirty="0"/>
              <a:t>= 4</a:t>
            </a:r>
            <a:r>
              <a:rPr lang="pl-PL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♠</a:t>
            </a:r>
            <a:r>
              <a:rPr lang="pl-PL" b="0" i="0" dirty="0">
                <a:solidFill>
                  <a:srgbClr val="222222"/>
                </a:solidFill>
                <a:effectLst/>
              </a:rPr>
              <a:t>, wyklucza 4</a:t>
            </a:r>
            <a:r>
              <a:rPr lang="pl-PL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♥ </a:t>
            </a:r>
            <a:r>
              <a:rPr lang="pl-PL" dirty="0"/>
              <a:t>może być zarówno 12-14PC na równym jak i silniejsza ręka( X forsuje do końcówki)</a:t>
            </a:r>
            <a:endParaRPr lang="pl-PL" b="0" i="0" dirty="0">
              <a:effectLst/>
            </a:endParaRPr>
          </a:p>
          <a:p>
            <a:r>
              <a:rPr lang="pl-PL" dirty="0"/>
              <a:t>3BA= dobre trzymanie karo w sile 12-16PC , czasami możemy mieć starsze ‚4” jeśli dobrze trzymamy kara</a:t>
            </a:r>
          </a:p>
          <a:p>
            <a:r>
              <a:rPr lang="pl-PL" dirty="0"/>
              <a:t>4BA- inwit do 6BA w sile 17-19PC z dobrym trzymaniem karo, bez starszych czwórek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743AF69-89A8-1715-200B-4408FEE10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00" y="2554477"/>
            <a:ext cx="4349974" cy="1422473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0BCD29CD-2645-3394-9BD1-CB411C9E6D78}"/>
              </a:ext>
            </a:extLst>
          </p:cNvPr>
          <p:cNvSpPr txBox="1"/>
          <p:nvPr/>
        </p:nvSpPr>
        <p:spPr>
          <a:xfrm>
            <a:off x="522513" y="3781922"/>
            <a:ext cx="109401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dirty="0"/>
              <a:t>3</a:t>
            </a:r>
            <a:r>
              <a:rPr lang="pl-PL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♠ </a:t>
            </a:r>
            <a:r>
              <a:rPr lang="pl-PL" dirty="0"/>
              <a:t>= 4</a:t>
            </a:r>
            <a:r>
              <a:rPr lang="pl-PL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♠ </a:t>
            </a:r>
            <a:r>
              <a:rPr lang="pl-PL" dirty="0"/>
              <a:t>może być zarówno 12-14PC na równym jak i silniejsza ręka( X forsuje do końcówki)</a:t>
            </a:r>
            <a:endParaRPr lang="pl-PL" b="0" i="0" dirty="0">
              <a:effectLst/>
            </a:endParaRPr>
          </a:p>
          <a:p>
            <a:r>
              <a:rPr lang="pl-PL" dirty="0"/>
              <a:t>3BA= dobre trzymanie kier w sile 12-16PC , czasami możemy mieć 4 piki jeśli dobrze trzymamy kiery</a:t>
            </a:r>
          </a:p>
          <a:p>
            <a:r>
              <a:rPr lang="pl-PL" dirty="0"/>
              <a:t>4BA- inwit do 6BA w sile 17-19PC z dobrym trzymaniem kier, bez 4 pików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BE2EC8EB-8E04-895E-440E-471D516CF8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64" y="4659501"/>
            <a:ext cx="4235668" cy="1479626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37F710E4-76FB-A66D-ADF9-370D44A20684}"/>
              </a:ext>
            </a:extLst>
          </p:cNvPr>
          <p:cNvSpPr txBox="1"/>
          <p:nvPr/>
        </p:nvSpPr>
        <p:spPr>
          <a:xfrm>
            <a:off x="598714" y="5932697"/>
            <a:ext cx="10940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3BA= dobre trzymanie pik w sile 12-16PC , możemy mieć 4 kiery jeśli dobrze trzymamy piki</a:t>
            </a:r>
          </a:p>
          <a:p>
            <a:r>
              <a:rPr lang="pl-PL" dirty="0"/>
              <a:t>4BA- inwit do 6BA w sile 17-19PC z dobrym trzymaniem pik, mogą być 4 kiery</a:t>
            </a:r>
          </a:p>
        </p:txBody>
      </p:sp>
    </p:spTree>
    <p:extLst>
      <p:ext uri="{BB962C8B-B14F-4D97-AF65-F5344CB8AC3E}">
        <p14:creationId xmlns:p14="http://schemas.microsoft.com/office/powerpoint/2010/main" val="38127354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39E6B7A-5A11-6C3D-6B5C-F5C56E1631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35" y="272558"/>
            <a:ext cx="4235668" cy="1479626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6D369303-BB8F-08D0-CAF7-BF91D28092A9}"/>
              </a:ext>
            </a:extLst>
          </p:cNvPr>
          <p:cNvSpPr txBox="1"/>
          <p:nvPr/>
        </p:nvSpPr>
        <p:spPr>
          <a:xfrm>
            <a:off x="598714" y="1556657"/>
            <a:ext cx="114408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Na koniec warto wspomnieć o najtrudniejsze sekwencji po bloku przeciwnika 3 pik- tutaj zakres X bardzo się rozszerza, ponieważ mamy zabraną całą przestrzeń licytacyjną na wysokości „3” , dlatego oprócz tego, że kontra z pozycji gracza East obiecuje GF do końcówki, dodatkowo dopuszcza brak posiadania 4 kierów i różne karty, z którymi nie chcemy wykluczyć grania 3BA. Otwierający Partner z pozycji West prawie nigdy nie licytuje po takiej X 4 kier( oprócz sytuacji, kiedy nie trzyma pika), ponieważ wiąże się to z ryzykiem rozjazdu. Poniżej kilka przykładowych rąk, z którymi dajemy X GF na blok przeciwnika 3 pik: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720799C-B38B-A9D6-0E29-99F452B03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34" y="3310983"/>
            <a:ext cx="3098959" cy="153042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5007354-0568-EA5C-EA7A-2A8E7F8CB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834" y="4823605"/>
            <a:ext cx="3194214" cy="1574881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AA61D7B-6916-AF34-28FD-33ED52A3E8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3983" y="3429000"/>
            <a:ext cx="3041806" cy="153043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2DDEF32-1767-8CF9-25D7-1ACAE7810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983" y="4823605"/>
            <a:ext cx="2984653" cy="155583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633F9C05-6FBD-70B8-88D2-767CD6B5A6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9979" y="3355972"/>
            <a:ext cx="3225966" cy="1676486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AF810DBC-8097-AC9F-4AAC-7C9D1ABC2F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7208" y="4782327"/>
            <a:ext cx="3416476" cy="165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5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ED8BBB0-0568-6BBB-D2DF-DC3D953CC0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533" y="277999"/>
            <a:ext cx="4534133" cy="155583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028448F-1B7D-C484-985D-E60D66E36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14" y="1753470"/>
            <a:ext cx="4273770" cy="143517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2F3C9DF8-D249-3BEB-BDC8-293FFA153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969" y="3309300"/>
            <a:ext cx="4178515" cy="143517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C11A3AD-ED3D-6706-CCA7-7B8AA1D538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969" y="4744474"/>
            <a:ext cx="4222967" cy="1409772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F94A6F1E-7BBA-0149-17F0-8481DB8D3F6F}"/>
              </a:ext>
            </a:extLst>
          </p:cNvPr>
          <p:cNvSpPr txBox="1"/>
          <p:nvPr/>
        </p:nvSpPr>
        <p:spPr>
          <a:xfrm>
            <a:off x="5162666" y="555171"/>
            <a:ext cx="4939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Mówimy z każdą równą ręką, nawet z 4 kierami i zatrzymaniem w pikach w sile od 12 do 16 punktów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F3F16D3-B262-4AB4-0A5E-78D0392C17A2}"/>
              </a:ext>
            </a:extLst>
          </p:cNvPr>
          <p:cNvSpPr txBox="1"/>
          <p:nvPr/>
        </p:nvSpPr>
        <p:spPr>
          <a:xfrm>
            <a:off x="5032484" y="1954485"/>
            <a:ext cx="56355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Mówimy czasami nawet z 4+ trefli, kiedy nie trzymamy pików i nie posiadamy 4 kierów- np. mamy układ 3244 bez trzymania pik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BC2328E9-6CD0-83C0-2C2A-E3A61E038520}"/>
              </a:ext>
            </a:extLst>
          </p:cNvPr>
          <p:cNvSpPr txBox="1"/>
          <p:nvPr/>
        </p:nvSpPr>
        <p:spPr>
          <a:xfrm>
            <a:off x="5162666" y="3537857"/>
            <a:ext cx="55053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Mówimy czasami nawet z 4 kar bez trzymania pik i bez 4 kierów jeżeli posiadamy np. skład 3343 i nie mamy co innego powiedzieć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267FCD8-4C70-1FB9-276A-95547403A63F}"/>
              </a:ext>
            </a:extLst>
          </p:cNvPr>
          <p:cNvSpPr txBox="1"/>
          <p:nvPr/>
        </p:nvSpPr>
        <p:spPr>
          <a:xfrm>
            <a:off x="5246914" y="4909457"/>
            <a:ext cx="53013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Mówimy z 4 kierami bez trzymania pik, jeżeli Partner miał kartę z dublem- czasem trzema kierami i 5+ młodszym kolorem- poprawia odzywkę 4 kier w 5 w młodszy kolor</a:t>
            </a:r>
          </a:p>
        </p:txBody>
      </p:sp>
    </p:spTree>
    <p:extLst>
      <p:ext uri="{BB962C8B-B14F-4D97-AF65-F5344CB8AC3E}">
        <p14:creationId xmlns:p14="http://schemas.microsoft.com/office/powerpoint/2010/main" val="2128683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C29D060-55E5-63D4-633B-A104B6EFD003}"/>
              </a:ext>
            </a:extLst>
          </p:cNvPr>
          <p:cNvSpPr txBox="1"/>
          <p:nvPr/>
        </p:nvSpPr>
        <p:spPr>
          <a:xfrm>
            <a:off x="326571" y="1782551"/>
            <a:ext cx="9361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Kontra od gracza E oznacza, że mamy powyżej 7 punktów bez fitu kier i różne układy na kolorach młodszych , lub rękę zrównoważoną, z którą nie możemy zająć odzywki bez atutowej. Możemy chcieć grać zarówno częściówkę jak i końcówkę . Przykłady rąk East poniżej: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BCA5527-DB0B-8DA0-93E2-C67BF1B9C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88" y="2862106"/>
            <a:ext cx="2838596" cy="135897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117164C-F0B7-50E6-642F-9B70FC61C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4156" y="2894763"/>
            <a:ext cx="2940201" cy="135262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DF9A530D-8A67-08FC-825B-A1463116B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794" y="592795"/>
            <a:ext cx="3943553" cy="88269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CCF1548F-5A8D-1189-A9F1-862135572F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550" y="2862106"/>
            <a:ext cx="3194214" cy="1447874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AEB61DB-B7BB-F93D-913E-B0CEAB0D74F9}"/>
              </a:ext>
            </a:extLst>
          </p:cNvPr>
          <p:cNvSpPr txBox="1"/>
          <p:nvPr/>
        </p:nvSpPr>
        <p:spPr>
          <a:xfrm>
            <a:off x="4942114" y="4595727"/>
            <a:ext cx="4746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Wiedząc teraz jaki zakres rąk może posiadać nasz Partner na kontrę, co oznacza nasza kontra z ręki otwierającego na W?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7ED8B227-4B4D-846E-75C9-EF0F702F63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551" y="4436265"/>
            <a:ext cx="4057859" cy="124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532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03A14089-40AD-08E8-30C0-FB0D747C8008}"/>
              </a:ext>
            </a:extLst>
          </p:cNvPr>
          <p:cNvSpPr txBox="1"/>
          <p:nvPr/>
        </p:nvSpPr>
        <p:spPr>
          <a:xfrm>
            <a:off x="424542" y="1500814"/>
            <a:ext cx="73587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Kontra z ręki otwierającego West oznacza, że posiadamy nadwyżkę na nasze otwarcie, czyli rękę od 15+ punktów i mamy możliwość zagrania zarówno częściówki w młodszy na poziomie „3” jak i jakiejś końcówki. Decyzja należy teraz do naszego Partnera siedzącego na East, który w oparciu o taką informację musi podjąć decyzję na ile nas stać. Spróbujmy ocenić na ile ręka E może sobie pozwolić na podanych przykładach poniżej: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2533012-BF2C-781D-C73E-E5EA41F84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3" y="3429000"/>
            <a:ext cx="3086259" cy="138437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771B5B7E-5D03-8C7D-0903-E135E308F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3053" y="3429000"/>
            <a:ext cx="3067208" cy="137167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6FB0ADB-B1BE-6A4F-B639-632DE5D70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371" y="3390898"/>
            <a:ext cx="2863997" cy="1422473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FD7C502A-7ADC-9EE3-C572-E072D6AC4527}"/>
              </a:ext>
            </a:extLst>
          </p:cNvPr>
          <p:cNvSpPr txBox="1"/>
          <p:nvPr/>
        </p:nvSpPr>
        <p:spPr>
          <a:xfrm>
            <a:off x="642256" y="4898571"/>
            <a:ext cx="2775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+mj-lt"/>
              </a:rPr>
              <a:t>Karta minimalna- odejście w 3</a:t>
            </a:r>
            <a:r>
              <a:rPr lang="pl-PL" b="0" i="0" dirty="0">
                <a:solidFill>
                  <a:srgbClr val="222222"/>
                </a:solidFill>
                <a:effectLst/>
                <a:latin typeface="+mj-lt"/>
              </a:rPr>
              <a:t>♣ nie forsuje!</a:t>
            </a:r>
            <a:endParaRPr lang="pl-PL" dirty="0">
              <a:latin typeface="+mj-lt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610561C-EB53-D54D-0941-F438D353A0D7}"/>
              </a:ext>
            </a:extLst>
          </p:cNvPr>
          <p:cNvSpPr txBox="1"/>
          <p:nvPr/>
        </p:nvSpPr>
        <p:spPr>
          <a:xfrm>
            <a:off x="3956957" y="4898571"/>
            <a:ext cx="3396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+mj-lt"/>
              </a:rPr>
              <a:t>Mamy nadwyżkę punktową i w oparciu o bilans chcemy zagrać jakąś końcówkę- odzywka 3</a:t>
            </a:r>
            <a:r>
              <a:rPr lang="pl-PL" b="0" i="0" dirty="0">
                <a:solidFill>
                  <a:srgbClr val="222222"/>
                </a:solidFill>
                <a:effectLst/>
                <a:latin typeface="+mj-lt"/>
              </a:rPr>
              <a:t>♠ pyta o trzymanie </a:t>
            </a:r>
            <a:r>
              <a:rPr lang="pl-PL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♠</a:t>
            </a:r>
            <a:r>
              <a:rPr lang="pl-PL" b="0" i="0" dirty="0">
                <a:solidFill>
                  <a:srgbClr val="222222"/>
                </a:solidFill>
                <a:effectLst/>
                <a:latin typeface="+mj-lt"/>
              </a:rPr>
              <a:t>, ale też szuka optymalnej końcówki</a:t>
            </a:r>
            <a:endParaRPr lang="pl-PL" dirty="0">
              <a:latin typeface="+mj-lt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510E6F1-C296-D9C1-5953-A74EE01A7DB4}"/>
              </a:ext>
            </a:extLst>
          </p:cNvPr>
          <p:cNvSpPr txBox="1"/>
          <p:nvPr/>
        </p:nvSpPr>
        <p:spPr>
          <a:xfrm>
            <a:off x="7489371" y="4898571"/>
            <a:ext cx="35922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+mj-lt"/>
              </a:rPr>
              <a:t>Mamy aspiracje do szlemika- przeciwnicy chcieli nam przyblokować wymianę informacji, jedyny odzywką forsującą jest 3</a:t>
            </a:r>
            <a:r>
              <a:rPr lang="pl-PL" b="0" i="0" dirty="0">
                <a:solidFill>
                  <a:srgbClr val="222222"/>
                </a:solidFill>
                <a:effectLst/>
                <a:latin typeface="+mj-lt"/>
              </a:rPr>
              <a:t>♠, a potem możemy dać jeszcze jeden ruch do przodu</a:t>
            </a:r>
            <a:endParaRPr lang="pl-PL" dirty="0">
              <a:latin typeface="+mj-lt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9A806592-0153-CFF6-AC55-C67D6640D8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256" y="160895"/>
            <a:ext cx="4165814" cy="1339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39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4012D98-3A34-D9DA-3395-97FF58628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124" y="230156"/>
            <a:ext cx="4356324" cy="1035103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461FF7E8-050A-920B-C680-49AF78EC2EB5}"/>
              </a:ext>
            </a:extLst>
          </p:cNvPr>
          <p:cNvSpPr txBox="1"/>
          <p:nvPr/>
        </p:nvSpPr>
        <p:spPr>
          <a:xfrm>
            <a:off x="620486" y="1265259"/>
            <a:ext cx="76635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Kontra w pozycji, w której następuje wejście nowym kolorem przez przeciwnika na wysokości ‚2” jest negatywna , to oznacza, że mamy dwa pozostałe kolory w sile od 7+PC , lub dowolną silną rękę bez fitu kier- dla przypomnienia ręce z fitem sprzedajemy odzywkami 2BA ( GF z fitem) i 3</a:t>
            </a:r>
            <a:r>
              <a:rPr lang="pl-PL" b="0" i="0" dirty="0">
                <a:solidFill>
                  <a:srgbClr val="222222"/>
                </a:solidFill>
                <a:effectLst/>
              </a:rPr>
              <a:t>♣ ( inwit z fitem). Poniżej przykłady rąk z którymi licytujemy kontrę z ręką East:</a:t>
            </a: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4BDBE9E-4214-43F9-C424-A92825103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235" y="3049572"/>
            <a:ext cx="3213265" cy="144152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EA8C0C4C-541E-60F6-EB9A-ACC86E88C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09" y="2992419"/>
            <a:ext cx="3530781" cy="155583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89C67BDA-6787-1958-77BB-51B09494B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575" y="2901345"/>
            <a:ext cx="3391074" cy="175269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CD555A1-8797-3AA9-26FC-D29849B543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489" y="4776310"/>
            <a:ext cx="4026107" cy="1181161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BC3A9E6-1B94-E7D8-B1C8-3881643AC6C6}"/>
              </a:ext>
            </a:extLst>
          </p:cNvPr>
          <p:cNvSpPr txBox="1"/>
          <p:nvPr/>
        </p:nvSpPr>
        <p:spPr>
          <a:xfrm>
            <a:off x="4996543" y="4961020"/>
            <a:ext cx="3788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Co robić dalej z ręką West po kontrze Partnera? Na te pytanie odpowiemy sobie na kolejnym slajdzie</a:t>
            </a:r>
          </a:p>
        </p:txBody>
      </p:sp>
    </p:spTree>
    <p:extLst>
      <p:ext uri="{BB962C8B-B14F-4D97-AF65-F5344CB8AC3E}">
        <p14:creationId xmlns:p14="http://schemas.microsoft.com/office/powerpoint/2010/main" val="2386508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C31298EB-8BC4-AE18-294E-628825998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918" y="171653"/>
            <a:ext cx="4026107" cy="1181161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858E4374-0201-080E-99F3-5831D1406486}"/>
              </a:ext>
            </a:extLst>
          </p:cNvPr>
          <p:cNvSpPr txBox="1"/>
          <p:nvPr/>
        </p:nvSpPr>
        <p:spPr>
          <a:xfrm>
            <a:off x="522514" y="1352814"/>
            <a:ext cx="450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Odpowiedzi gracza West  na kontrę Partnera: 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E057863-EBA9-0B03-A2BE-5DD322786AF3}"/>
              </a:ext>
            </a:extLst>
          </p:cNvPr>
          <p:cNvSpPr txBox="1"/>
          <p:nvPr/>
        </p:nvSpPr>
        <p:spPr>
          <a:xfrm>
            <a:off x="522514" y="1724797"/>
            <a:ext cx="73369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2</a:t>
            </a:r>
            <a:r>
              <a:rPr lang="pl-PL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♦</a:t>
            </a:r>
            <a:r>
              <a:rPr lang="pl-PL" dirty="0"/>
              <a:t>- naturalne 4+</a:t>
            </a:r>
            <a:r>
              <a:rPr lang="pl-PL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♦</a:t>
            </a:r>
            <a:r>
              <a:rPr lang="pl-PL" dirty="0"/>
              <a:t>  i 5+</a:t>
            </a:r>
            <a:r>
              <a:rPr lang="pl-PL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♥</a:t>
            </a:r>
            <a:r>
              <a:rPr lang="pl-PL" dirty="0"/>
              <a:t> w sile 11-14 punktów</a:t>
            </a:r>
          </a:p>
          <a:p>
            <a:r>
              <a:rPr lang="pl-PL" dirty="0"/>
              <a:t>2</a:t>
            </a:r>
            <a:r>
              <a:rPr lang="pl-PL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♥ </a:t>
            </a:r>
            <a:r>
              <a:rPr lang="pl-PL" dirty="0"/>
              <a:t>- 5+</a:t>
            </a:r>
            <a:r>
              <a:rPr lang="pl-PL" b="0" i="0" dirty="0">
                <a:solidFill>
                  <a:srgbClr val="FF0000"/>
                </a:solidFill>
                <a:effectLst/>
              </a:rPr>
              <a:t>♥</a:t>
            </a:r>
            <a:r>
              <a:rPr lang="pl-PL" dirty="0"/>
              <a:t> w sile 12-14 brak 4</a:t>
            </a:r>
            <a:r>
              <a:rPr lang="pl-PL" b="0" i="0" dirty="0">
                <a:solidFill>
                  <a:srgbClr val="FF0000"/>
                </a:solidFill>
                <a:effectLst/>
              </a:rPr>
              <a:t>♦</a:t>
            </a:r>
            <a:r>
              <a:rPr lang="pl-PL" dirty="0"/>
              <a:t> i 4</a:t>
            </a:r>
            <a:r>
              <a:rPr lang="pl-PL" b="0" i="0" dirty="0">
                <a:solidFill>
                  <a:srgbClr val="222222"/>
                </a:solidFill>
                <a:effectLst/>
              </a:rPr>
              <a:t>♠ najczęściej ręka 5332</a:t>
            </a:r>
            <a:r>
              <a:rPr lang="pl-PL" dirty="0"/>
              <a:t> </a:t>
            </a:r>
          </a:p>
          <a:p>
            <a:r>
              <a:rPr lang="pl-PL" dirty="0"/>
              <a:t>2</a:t>
            </a:r>
            <a:r>
              <a:rPr lang="pl-PL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♠ </a:t>
            </a:r>
            <a:r>
              <a:rPr lang="pl-PL" dirty="0"/>
              <a:t>- 4</a:t>
            </a:r>
            <a:r>
              <a:rPr lang="pl-PL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♠</a:t>
            </a:r>
            <a:r>
              <a:rPr lang="pl-PL" dirty="0"/>
              <a:t> i 5+</a:t>
            </a:r>
            <a:r>
              <a:rPr lang="pl-PL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♥</a:t>
            </a:r>
            <a:r>
              <a:rPr lang="pl-PL" dirty="0"/>
              <a:t> w sile 12-14 punktów</a:t>
            </a:r>
          </a:p>
          <a:p>
            <a:r>
              <a:rPr lang="pl-PL" dirty="0"/>
              <a:t>2BA- 12-14 z podwójnym trzymaniem w treflach</a:t>
            </a:r>
          </a:p>
          <a:p>
            <a:r>
              <a:rPr lang="pl-PL" dirty="0"/>
              <a:t>3</a:t>
            </a:r>
            <a:r>
              <a:rPr lang="pl-PL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♣ </a:t>
            </a:r>
            <a:r>
              <a:rPr lang="pl-PL" dirty="0"/>
              <a:t>- silna ręka forsing do końcówki , w 1 czytaniu pytanie o trzymanie trefl</a:t>
            </a:r>
          </a:p>
          <a:p>
            <a:r>
              <a:rPr lang="pl-PL" dirty="0"/>
              <a:t>3</a:t>
            </a:r>
            <a:r>
              <a:rPr lang="pl-PL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♦ </a:t>
            </a:r>
            <a:r>
              <a:rPr lang="pl-PL" dirty="0"/>
              <a:t>- 4+</a:t>
            </a:r>
            <a:r>
              <a:rPr lang="pl-PL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♦ </a:t>
            </a:r>
            <a:r>
              <a:rPr lang="pl-PL" dirty="0"/>
              <a:t>5+</a:t>
            </a:r>
            <a:r>
              <a:rPr lang="pl-PL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♥</a:t>
            </a:r>
            <a:r>
              <a:rPr lang="pl-PL" dirty="0"/>
              <a:t> nadwyżka 15-17PC</a:t>
            </a:r>
          </a:p>
          <a:p>
            <a:r>
              <a:rPr lang="pl-PL" dirty="0"/>
              <a:t>3</a:t>
            </a:r>
            <a:r>
              <a:rPr lang="pl-PL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♥ </a:t>
            </a:r>
            <a:r>
              <a:rPr lang="pl-PL" dirty="0"/>
              <a:t>- 6+</a:t>
            </a:r>
            <a:r>
              <a:rPr lang="pl-PL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♥ </a:t>
            </a:r>
            <a:r>
              <a:rPr lang="pl-PL" dirty="0"/>
              <a:t>w sile inwitu do końcówki ok. 15-16PC</a:t>
            </a:r>
          </a:p>
          <a:p>
            <a:r>
              <a:rPr lang="pl-PL" dirty="0"/>
              <a:t>3</a:t>
            </a:r>
            <a:r>
              <a:rPr lang="pl-PL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♠ </a:t>
            </a:r>
            <a:r>
              <a:rPr lang="pl-PL" dirty="0"/>
              <a:t>= 4</a:t>
            </a:r>
            <a:r>
              <a:rPr lang="pl-PL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♠ </a:t>
            </a:r>
            <a:r>
              <a:rPr lang="pl-PL" dirty="0"/>
              <a:t>i 5+</a:t>
            </a:r>
            <a:r>
              <a:rPr lang="pl-PL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♥ </a:t>
            </a:r>
            <a:r>
              <a:rPr lang="pl-PL" dirty="0"/>
              <a:t>inwit do końcówki 15-16PC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33538235-596F-3E4B-5F7B-98BDDBE61765}"/>
              </a:ext>
            </a:extLst>
          </p:cNvPr>
          <p:cNvSpPr txBox="1"/>
          <p:nvPr/>
        </p:nvSpPr>
        <p:spPr>
          <a:xfrm>
            <a:off x="761999" y="5257799"/>
            <a:ext cx="1104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Analogicznie wygląda sytuacja po wejściu przeciwnika odzywką 2</a:t>
            </a:r>
            <a:r>
              <a:rPr lang="pl-PL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♦</a:t>
            </a:r>
            <a:r>
              <a:rPr lang="pl-PL" dirty="0"/>
              <a:t> , kontra oznacza dwa pozostałe kolory lub dowolną silną rękę bez fitu w kolorze otwarcia Partnera i szukanie optymalnej końcówki. Jedyny wyjątek to jeśli posiadamy dobre trzymanie w kolorze przeciwnika lub trapping pasa to wtedy możemy odpowiednio zalicytować 3BA z bilansu , lub spasować i zaczekać na kontrę wznawiającą od Partnera. Bilansujemy tak samo jak poprzednio.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21A32F9-0CD5-520C-FEDC-36A771367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268" y="4033120"/>
            <a:ext cx="4471418" cy="133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59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5CE79E45-EDEE-BD2F-7094-A1A883CFBD3B}"/>
              </a:ext>
            </a:extLst>
          </p:cNvPr>
          <p:cNvSpPr txBox="1"/>
          <p:nvPr/>
        </p:nvSpPr>
        <p:spPr>
          <a:xfrm>
            <a:off x="1958499" y="185661"/>
            <a:ext cx="8741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chemeClr val="bg1"/>
                </a:solidFill>
                <a:highlight>
                  <a:srgbClr val="800000"/>
                </a:highlight>
              </a:rPr>
              <a:t>Trapping pas i kontra wznawiająca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1169DE8-1A27-CC6B-1C26-849715678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19" y="769440"/>
            <a:ext cx="4000706" cy="122561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01E23E5-5239-C158-5DB2-E6FB8CE38E91}"/>
              </a:ext>
            </a:extLst>
          </p:cNvPr>
          <p:cNvSpPr txBox="1"/>
          <p:nvPr/>
        </p:nvSpPr>
        <p:spPr>
          <a:xfrm>
            <a:off x="4479472" y="859733"/>
            <a:ext cx="4169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Ręka East pasując może mieć dowolną słabą rękę ( 0-6 PC) lub trapping pasa na </a:t>
            </a:r>
            <a:r>
              <a:rPr lang="pl-PL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♣</a:t>
            </a:r>
            <a:r>
              <a:rPr lang="pl-PL" dirty="0"/>
              <a:t>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66F2439-076E-E706-6AC2-2DB1DF40663E}"/>
              </a:ext>
            </a:extLst>
          </p:cNvPr>
          <p:cNvSpPr txBox="1"/>
          <p:nvPr/>
        </p:nvSpPr>
        <p:spPr>
          <a:xfrm>
            <a:off x="545252" y="2066498"/>
            <a:ext cx="6737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Ręka West licytuje kontrę wznawiającą posiadając krótkość w kolorze treflowym- nie jest potrzebna do tego nadwyżka punktowa !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4D49E897-642F-4EFC-82A1-07BF7120D7A8}"/>
              </a:ext>
            </a:extLst>
          </p:cNvPr>
          <p:cNvSpPr txBox="1"/>
          <p:nvPr/>
        </p:nvSpPr>
        <p:spPr>
          <a:xfrm>
            <a:off x="545252" y="2917492"/>
            <a:ext cx="6617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Przykładowe ręce West na kontrę wznawiającą(otwierający 1</a:t>
            </a:r>
            <a:r>
              <a:rPr lang="pl-PL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♥</a:t>
            </a:r>
            <a:r>
              <a:rPr lang="pl-PL" b="0" i="0" dirty="0">
                <a:effectLst/>
                <a:latin typeface="verdana" panose="020B0604030504040204" pitchFamily="34" charset="0"/>
              </a:rPr>
              <a:t>)</a:t>
            </a:r>
            <a:r>
              <a:rPr lang="pl-PL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pl-PL" dirty="0"/>
              <a:t>: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C74754CD-1B42-BA49-C0E9-2A5076A4D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978" y="3258987"/>
            <a:ext cx="2832246" cy="1441524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8E2C3B9-AC02-317A-C128-1E2FC8D92A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18" y="3255812"/>
            <a:ext cx="3149762" cy="1492327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7B01D857-9FA9-00AA-7DF6-A55AD37659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7295" y="3211360"/>
            <a:ext cx="3276768" cy="1536779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FD54B86-FA3E-06F5-7CE6-07A0092ED10E}"/>
              </a:ext>
            </a:extLst>
          </p:cNvPr>
          <p:cNvSpPr txBox="1"/>
          <p:nvPr/>
        </p:nvSpPr>
        <p:spPr>
          <a:xfrm>
            <a:off x="545252" y="4767133"/>
            <a:ext cx="10405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A z jakimi rękoma East pasujemy a potem ukarniamy kontrę wznawiającą Partnera na 2</a:t>
            </a:r>
            <a:r>
              <a:rPr lang="pl-PL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♣</a:t>
            </a:r>
            <a:r>
              <a:rPr lang="pl-PL" dirty="0"/>
              <a:t> ? Przykłady poniżej: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22B54E96-38C6-091A-A733-8E1C94DE1B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417" y="5221436"/>
            <a:ext cx="3079908" cy="1441524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81753CC6-383F-A728-E480-EC72AD8514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3206" y="5203087"/>
            <a:ext cx="2978303" cy="1530429"/>
          </a:xfrm>
          <a:prstGeom prst="rect">
            <a:avLst/>
          </a:prstGeom>
        </p:spPr>
      </p:pic>
      <p:pic>
        <p:nvPicPr>
          <p:cNvPr id="20" name="Obraz 19">
            <a:extLst>
              <a:ext uri="{FF2B5EF4-FFF2-40B4-BE49-F238E27FC236}">
                <a16:creationId xmlns:a16="http://schemas.microsoft.com/office/drawing/2014/main" id="{88F5D65F-4B8D-77DC-8A3A-0B45126D02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7978" y="5233052"/>
            <a:ext cx="2883048" cy="1530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54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E19787BB-AA02-3DC1-9E5C-88CB57D9AD46}"/>
              </a:ext>
            </a:extLst>
          </p:cNvPr>
          <p:cNvSpPr txBox="1"/>
          <p:nvPr/>
        </p:nvSpPr>
        <p:spPr>
          <a:xfrm>
            <a:off x="2460171" y="326572"/>
            <a:ext cx="684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/>
              <a:t>Kontra wznawiająca i pozycja wymuszona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FC26522-FF8D-16F9-C167-5E48EF571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818" y="788237"/>
            <a:ext cx="4000706" cy="122561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A811035-25E7-514A-DF89-53F3F143E11B}"/>
              </a:ext>
            </a:extLst>
          </p:cNvPr>
          <p:cNvSpPr txBox="1"/>
          <p:nvPr/>
        </p:nvSpPr>
        <p:spPr>
          <a:xfrm>
            <a:off x="729342" y="2090057"/>
            <a:ext cx="10297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Kiedy posiadamy słabą rękę, lub nie chcemy ukarniać kontraktu 2</a:t>
            </a:r>
            <a:r>
              <a:rPr lang="pl-PL" b="0" i="0" dirty="0">
                <a:solidFill>
                  <a:srgbClr val="222222"/>
                </a:solidFill>
                <a:effectLst/>
                <a:latin typeface="verdana" panose="020B0604030504040204" pitchFamily="34" charset="0"/>
              </a:rPr>
              <a:t>♣ </a:t>
            </a:r>
            <a:r>
              <a:rPr lang="pl-PL" b="0" i="0" dirty="0">
                <a:solidFill>
                  <a:srgbClr val="222222"/>
                </a:solidFill>
                <a:effectLst/>
              </a:rPr>
              <a:t>przeciwnikom licytujemy nasz kolor, lub negatywny wybór koloru w zależności od posiadanej ręki. Nie skaczemy nigdy na poziom „3”, ponieważ kontra Partnera z pozycji West nie obiecuje żadnej nadwyżki punktowej. Przykłady rąk  East poniżej:</a:t>
            </a:r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671F8E2-7D3B-4A50-11A3-CF33F1283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18" y="3089594"/>
            <a:ext cx="3162463" cy="1346269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658AA96-1F30-5BAF-C670-993A828246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8087" y="3134046"/>
            <a:ext cx="4127712" cy="130181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A612D343-1A90-F521-A32D-7C98CAF70F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818" y="4508334"/>
            <a:ext cx="3372023" cy="153677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0D2B26B5-DE38-46E7-DE26-88C944055F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6810" y="4315207"/>
            <a:ext cx="4210266" cy="149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07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ABB8244-E4CC-DC33-E8AE-E8994BD15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15" y="384591"/>
            <a:ext cx="3010055" cy="147327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03058F0-F79C-ED81-88A1-7F5ECA558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1958" y="448094"/>
            <a:ext cx="4362674" cy="134626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658B92B5-ED43-B9A4-1D4D-00ACFA604A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15" y="1857867"/>
            <a:ext cx="3111660" cy="1600282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514082C-2AB0-1AD4-BA99-98C7F5593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1958" y="1857867"/>
            <a:ext cx="4172164" cy="132086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A3BF255-AF22-0121-C4C9-B1CD6E0DB3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315" y="3458149"/>
            <a:ext cx="3219615" cy="151137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53BD0A52-2ED3-1479-6391-41087B1D92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8308" y="3330989"/>
            <a:ext cx="4356324" cy="1524078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123C448-0A74-729F-AF01-60ABB47D8991}"/>
              </a:ext>
            </a:extLst>
          </p:cNvPr>
          <p:cNvSpPr txBox="1"/>
          <p:nvPr/>
        </p:nvSpPr>
        <p:spPr>
          <a:xfrm>
            <a:off x="1131815" y="0"/>
            <a:ext cx="3320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Ręce East</a:t>
            </a:r>
          </a:p>
        </p:txBody>
      </p:sp>
      <p:pic>
        <p:nvPicPr>
          <p:cNvPr id="16" name="Obraz 15">
            <a:extLst>
              <a:ext uri="{FF2B5EF4-FFF2-40B4-BE49-F238E27FC236}">
                <a16:creationId xmlns:a16="http://schemas.microsoft.com/office/drawing/2014/main" id="{B57F1E3A-12A1-F05B-4AE3-100F614D12D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156" y="4931425"/>
            <a:ext cx="3295819" cy="1498677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D89BA1B1-83CA-0181-A80F-A39A68F2576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58308" y="4931425"/>
            <a:ext cx="4203916" cy="138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367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2623</Words>
  <Application>Microsoft Office PowerPoint</Application>
  <PresentationFormat>Panoramiczny</PresentationFormat>
  <Paragraphs>130</Paragraphs>
  <Slides>28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Google Sans</vt:lpstr>
      <vt:lpstr>verdana</vt:lpstr>
      <vt:lpstr>Motyw pakietu Office</vt:lpstr>
      <vt:lpstr>Kontra- znaczenie i bilansowanie w licytacji dwustronnej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Kontra- znaczenie i bilansowanie w licytacji dwustronnej</dc:title>
  <dc:creator>Wróbel Michał</dc:creator>
  <cp:lastModifiedBy>Wróbel Michał</cp:lastModifiedBy>
  <cp:revision>2</cp:revision>
  <dcterms:created xsi:type="dcterms:W3CDTF">2023-12-04T10:06:01Z</dcterms:created>
  <dcterms:modified xsi:type="dcterms:W3CDTF">2023-12-07T09:30:34Z</dcterms:modified>
</cp:coreProperties>
</file>